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8" r:id="rId11"/>
    <p:sldId id="289" r:id="rId12"/>
    <p:sldId id="264" r:id="rId13"/>
    <p:sldId id="265" r:id="rId14"/>
    <p:sldId id="266" r:id="rId15"/>
    <p:sldId id="267" r:id="rId16"/>
    <p:sldId id="285" r:id="rId17"/>
    <p:sldId id="286" r:id="rId18"/>
    <p:sldId id="287" r:id="rId19"/>
    <p:sldId id="268" r:id="rId20"/>
    <p:sldId id="278" r:id="rId21"/>
    <p:sldId id="279" r:id="rId22"/>
    <p:sldId id="281" r:id="rId23"/>
    <p:sldId id="282" r:id="rId24"/>
    <p:sldId id="283" r:id="rId25"/>
    <p:sldId id="284" r:id="rId26"/>
    <p:sldId id="277" r:id="rId27"/>
    <p:sldId id="276" r:id="rId28"/>
    <p:sldId id="270" r:id="rId29"/>
    <p:sldId id="271" r:id="rId30"/>
    <p:sldId id="272" r:id="rId31"/>
    <p:sldId id="273" r:id="rId32"/>
    <p:sldId id="275" r:id="rId33"/>
    <p:sldId id="274" r:id="rId34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LL\Desktop\Tu%20Gastrico\PLANILHA%20FINAL%2012%2002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SOBREVIDA GLOBAL</a:t>
            </a:r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1501159230096239"/>
          <c:y val="0.19486111111111146"/>
          <c:w val="0.8849884076990393"/>
          <c:h val="0.72088764946048556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Plan7!$L$7:$L$11</c:f>
              <c:strCache>
                <c:ptCount val="5"/>
                <c:pt idx="0">
                  <c:v>6 MESES</c:v>
                </c:pt>
                <c:pt idx="1">
                  <c:v>1 ANO</c:v>
                </c:pt>
                <c:pt idx="2">
                  <c:v>2 ANOS</c:v>
                </c:pt>
                <c:pt idx="3">
                  <c:v>3 ANOS</c:v>
                </c:pt>
                <c:pt idx="4">
                  <c:v>5 ANOS</c:v>
                </c:pt>
              </c:strCache>
            </c:strRef>
          </c:cat>
          <c:val>
            <c:numRef>
              <c:f>Plan7!$M$7:$M$11</c:f>
              <c:numCache>
                <c:formatCode>0.00%</c:formatCode>
                <c:ptCount val="5"/>
                <c:pt idx="0" formatCode="0%">
                  <c:v>0.75000000000000144</c:v>
                </c:pt>
                <c:pt idx="1">
                  <c:v>0.48700000000000032</c:v>
                </c:pt>
                <c:pt idx="2">
                  <c:v>0.28200000000000008</c:v>
                </c:pt>
                <c:pt idx="3">
                  <c:v>0.21050000000000021</c:v>
                </c:pt>
                <c:pt idx="4">
                  <c:v>0.11400000000000013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8-4418-934D-87A87B296EF0}"/>
            </c:ext>
          </c:extLst>
        </c:ser>
        <c:gapWidth val="219"/>
        <c:overlap val="-27"/>
        <c:axId val="96805632"/>
        <c:axId val="96807168"/>
      </c:barChart>
      <c:catAx>
        <c:axId val="968056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6807168"/>
        <c:crosses val="autoZero"/>
        <c:auto val="1"/>
        <c:lblAlgn val="ctr"/>
        <c:lblOffset val="100"/>
      </c:catAx>
      <c:valAx>
        <c:axId val="9680716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6805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pt-BR">
              <a:ea typeface="+mn-ea"/>
              <a:cs typeface="Arial" charset="0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pt-BR">
              <a:ea typeface="+mn-ea"/>
              <a:cs typeface="Arial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Calibri" pitchFamily="32" charset="0"/>
                <a:ea typeface="+mn-ea"/>
                <a:cs typeface="Segoe UI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379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pt-BR">
              <a:ea typeface="+mn-ea"/>
              <a:cs typeface="Arial" charset="0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Calibri" pitchFamily="32" charset="0"/>
                <a:ea typeface="+mn-ea"/>
                <a:cs typeface="Segoe UI" charset="0"/>
              </a:defRPr>
            </a:lvl1pPr>
          </a:lstStyle>
          <a:p>
            <a:pPr>
              <a:defRPr/>
            </a:pPr>
            <a:fld id="{27871468-9F29-4376-83F1-94F3E32344F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58C3574-8E94-4F77-8A03-201BA0AF63C6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1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A0738EA-5F2F-419D-854E-E8632625F4BA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2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196393E-24BF-4193-9B69-BB798BC5C632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3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D2E786C3-760E-4B86-B7B8-4D5448C0CDC3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4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14BEBD7-BC1D-4079-AB73-F7A4F9F1EDA6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5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60D475A-7726-4F25-9694-78E8CAAAD799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6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C6925934-0A00-44ED-B18C-CF8E17D07C6E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7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7C0F4D7-C95E-4403-A3FE-0928F5475E41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8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7C0F4D7-C95E-4403-A3FE-0928F5475E41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9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7C0F4D7-C95E-4403-A3FE-0928F5475E41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10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98CE2C67-DFFE-43ED-82C6-AC5BCAB2BD71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11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301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7CF600F-2AD8-408E-A2F7-DCFC0DE47D39}" type="slidenum">
              <a:rPr lang="pt-BR" sz="1200">
                <a:solidFill>
                  <a:srgbClr val="000000"/>
                </a:solidFill>
                <a:latin typeface="Calibri" pitchFamily="34" charset="0"/>
              </a:rPr>
              <a:pPr algn="r" eaLnBrk="1" hangingPunct="1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pt-BR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56742155-2DFC-472F-96A6-21EBB8EBFFAF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12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00BBA46-5ABC-4035-A605-4132D65E539F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13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ECA3C3E1-DD4B-451A-AB31-0BECE31FF3A5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14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C7261B27-5442-45FD-90C0-13491E5243DE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18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C7FFF83-B304-4F05-9E11-20F6DD8544A9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25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13A4C93A-254C-4920-B646-2545519DBCF9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27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1D3824D5-FCFC-4243-8CF7-890DE3C2AC3F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28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6D98FAD-8EA6-470A-95C8-4C3F2E70027A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29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AA07CDFF-59BD-48C7-B3E3-2D7432EF220A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30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157AC60D-F6A8-4F0A-8EB1-7CB5133D5843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31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40C7FA79-8720-49CD-BF38-01B316C1F39D}" type="slidenum">
              <a:rPr lang="pt-BR" smtClean="0">
                <a:latin typeface="Calibri" pitchFamily="34" charset="0"/>
                <a:ea typeface="Microsoft YaHei" pitchFamily="34" charset="-122"/>
                <a:cs typeface="Segoe UI" pitchFamily="34" charset="0"/>
              </a:rPr>
              <a:pPr/>
              <a:t>32</a:t>
            </a:fld>
            <a:endParaRPr lang="pt-BR" smtClean="0">
              <a:latin typeface="Calibri" pitchFamily="34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B3311-AFCD-43FD-B3E1-73E588CCFA0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A1979-CE41-42A6-9D4A-D861949CD9C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3EFC5-E152-4DC8-B1EE-1CCB6579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7013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35163"/>
            <a:ext cx="4038600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51D64-72C6-4B04-B492-8A9E40A2D1A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249BA-CA9B-4BBB-9876-04603D9F4BB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FA9BC-D5F8-4835-8DF6-17DECA2BEF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D51E9-38E8-4649-9FE3-4555E2E4CD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5C95B-E19A-4969-B304-1B92340FBB1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E56F4-8C3C-4117-B8CE-9E98E27BD64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11A08-DCA7-4233-BF9E-5FB7B03284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704850"/>
            <a:ext cx="2055813" cy="561816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704850"/>
            <a:ext cx="6019800" cy="561816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C3C37-0EE1-42CB-9D0A-1FE70D9E3E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B4DF2-3272-4782-BDFC-8EE5835B90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77280-8FF4-459C-AE3C-B8155024E3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FF8A5-9E49-48D3-8469-5085BB5AE23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7013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35163"/>
            <a:ext cx="4038600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60C99-7DE5-4065-89EF-C318FF5FE61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F7512-CC44-48B0-B229-0612562660E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D9F79-12D6-42ED-9529-51A081BE1B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EDE0C-FDE6-4824-9C8B-4EEF6D5F29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55F52-EC9D-45D5-A595-57013C0104B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8A22D-5F9E-4243-9B57-3BD19FEA53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8D210-050E-4398-A149-9A0247F4AE0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704850"/>
            <a:ext cx="2055813" cy="561816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704850"/>
            <a:ext cx="6019800" cy="561816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C16AA-CA42-4D65-80CB-78CC10D9F16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-9525" y="-7938"/>
            <a:ext cx="9163050" cy="1041401"/>
          </a:xfrm>
          <a:custGeom>
            <a:avLst/>
            <a:gdLst>
              <a:gd name="G0" fmla="+- 2542 0 0"/>
              <a:gd name="G1" fmla="+- 1 0 0"/>
              <a:gd name="G2" fmla="+- 1 0 0"/>
              <a:gd name="G3" fmla="+- 1 0 0"/>
              <a:gd name="G4" fmla="+- 1 0 0"/>
              <a:gd name="G5" fmla="+- 1 0 0"/>
              <a:gd name="G6" fmla="+- 437 0 0"/>
              <a:gd name="G7" fmla="+- 1 0 0"/>
              <a:gd name="G8" fmla="+- 65362 0 0"/>
              <a:gd name="G9" fmla="+- 11 0 0"/>
              <a:gd name="G10" fmla="*/ 1 16385 2"/>
              <a:gd name="G11" fmla="+- 1 0 0"/>
              <a:gd name="G12" fmla="+- 1 0 0"/>
              <a:gd name="T0" fmla="*/ 8 256 1"/>
              <a:gd name="T1" fmla="*/ 0 256 1"/>
              <a:gd name="G13" fmla="+- 0 T0 T1"/>
              <a:gd name="G14" fmla="sin 12 G13"/>
              <a:gd name="G15" fmla="+- 62996 0 0"/>
              <a:gd name="G16" fmla="+- 61162 0 0"/>
              <a:gd name="G17" fmla="+- 60137 0 0"/>
              <a:gd name="G18" fmla="+- 59819 0 0"/>
              <a:gd name="G19" fmla="+- 61447 0 0"/>
              <a:gd name="T2" fmla="*/ 6 w 5772"/>
              <a:gd name="T3" fmla="*/ 2 h 656"/>
              <a:gd name="T4" fmla="*/ 2542 w 5772"/>
              <a:gd name="T5" fmla="*/ 0 h 656"/>
              <a:gd name="T6" fmla="*/ 4374 w 5772"/>
              <a:gd name="T7" fmla="*/ 367 h 656"/>
              <a:gd name="T8" fmla="*/ 5766 w 5772"/>
              <a:gd name="T9" fmla="*/ 55 h 656"/>
              <a:gd name="T10" fmla="*/ 5772 w 5772"/>
              <a:gd name="T11" fmla="*/ 213 h 656"/>
              <a:gd name="T12" fmla="*/ 4302 w 5772"/>
              <a:gd name="T13" fmla="*/ 439 h 656"/>
              <a:gd name="T14" fmla="*/ 1488 w 5772"/>
              <a:gd name="T15" fmla="*/ 201 h 656"/>
              <a:gd name="T16" fmla="*/ 0 w 5772"/>
              <a:gd name="T17" fmla="*/ 656 h 656"/>
              <a:gd name="T18" fmla="*/ 6 w 5772"/>
              <a:gd name="T19" fmla="*/ 2 h 656"/>
              <a:gd name="T20" fmla="*/ 0 w 5772"/>
              <a:gd name="T21" fmla="*/ 0 h 656"/>
              <a:gd name="T22" fmla="*/ 5772 w 5772"/>
              <a:gd name="T23" fmla="*/ 656 h 656"/>
            </a:gdLst>
            <a:ahLst/>
            <a:cxnLst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9AF">
                  <a:alpha val="45999"/>
                </a:srgbClr>
              </a:gs>
              <a:gs pos="100000">
                <a:srgbClr val="00EBF8">
                  <a:alpha val="56000"/>
                </a:srgbClr>
              </a:gs>
            </a:gsLst>
            <a:lin ang="5400000" scaled="1"/>
          </a:gra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pt-BR">
              <a:ea typeface="+mn-ea"/>
              <a:cs typeface="Arial" charset="0"/>
            </a:endParaRPr>
          </a:p>
        </p:txBody>
      </p:sp>
      <p:sp>
        <p:nvSpPr>
          <p:cNvPr id="1026" name="Freeform 2"/>
          <p:cNvSpPr>
            <a:spLocks noChangeArrowheads="1"/>
          </p:cNvSpPr>
          <p:nvPr/>
        </p:nvSpPr>
        <p:spPr bwMode="auto">
          <a:xfrm>
            <a:off x="4381500" y="-7938"/>
            <a:ext cx="4762500" cy="638176"/>
          </a:xfrm>
          <a:custGeom>
            <a:avLst/>
            <a:gdLst>
              <a:gd name="G0" fmla="+- 72 0 0"/>
              <a:gd name="G1" fmla="+- 1 0 0"/>
              <a:gd name="G2" fmla="+- 1 0 0"/>
              <a:gd name="G3" fmla="+- 1 0 0"/>
              <a:gd name="G4" fmla="+- 65535 0 0"/>
              <a:gd name="G5" fmla="*/ 1 24577 2"/>
              <a:gd name="G6" fmla="*/ 1 29003 51712"/>
              <a:gd name="G7" fmla="+- 8 0 0"/>
              <a:gd name="G8" fmla="+- 63868 0 0"/>
              <a:gd name="T0" fmla="*/ 0 w 3000"/>
              <a:gd name="T1" fmla="*/ 0 h 595"/>
              <a:gd name="T2" fmla="*/ 1668 w 3000"/>
              <a:gd name="T3" fmla="*/ 564 h 595"/>
              <a:gd name="T4" fmla="*/ 3000 w 3000"/>
              <a:gd name="T5" fmla="*/ 186 h 595"/>
              <a:gd name="T6" fmla="*/ 3000 w 3000"/>
              <a:gd name="T7" fmla="*/ 6 h 595"/>
              <a:gd name="T8" fmla="*/ 0 w 3000"/>
              <a:gd name="T9" fmla="*/ 0 h 595"/>
              <a:gd name="T10" fmla="*/ 0 w 3000"/>
              <a:gd name="T11" fmla="*/ 0 h 595"/>
              <a:gd name="T12" fmla="*/ 3000 w 3000"/>
              <a:gd name="T13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DB6">
                  <a:alpha val="45999"/>
                </a:srgbClr>
              </a:gs>
              <a:gs pos="100000">
                <a:srgbClr val="009BE5">
                  <a:alpha val="31000"/>
                </a:srgbClr>
              </a:gs>
            </a:gsLst>
            <a:lin ang="5400000" scaled="1"/>
          </a:gra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pt-BR">
              <a:ea typeface="+mn-ea"/>
              <a:cs typeface="Arial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04850"/>
            <a:ext cx="8228013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4680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5163"/>
            <a:ext cx="8228013" cy="438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pt-BR">
              <a:ea typeface="+mn-ea"/>
              <a:cs typeface="Arial" charset="0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356350"/>
            <a:ext cx="760413" cy="363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E203F178-5569-48BA-BB0E-70A17204827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grpSp>
        <p:nvGrpSpPr>
          <p:cNvPr id="1033" name="Group 8"/>
          <p:cNvGrpSpPr>
            <a:grpSpLocks/>
          </p:cNvGrpSpPr>
          <p:nvPr/>
        </p:nvGrpSpPr>
        <p:grpSpPr bwMode="auto">
          <a:xfrm>
            <a:off x="-19050" y="203200"/>
            <a:ext cx="9178925" cy="646113"/>
            <a:chOff x="-12" y="128"/>
            <a:chExt cx="5782" cy="407"/>
          </a:xfrm>
        </p:grpSpPr>
        <p:grpSp>
          <p:nvGrpSpPr>
            <p:cNvPr id="1034" name="Group 9"/>
            <p:cNvGrpSpPr>
              <a:grpSpLocks/>
            </p:cNvGrpSpPr>
            <p:nvPr/>
          </p:nvGrpSpPr>
          <p:grpSpPr bwMode="auto">
            <a:xfrm>
              <a:off x="-12" y="128"/>
              <a:ext cx="5767" cy="407"/>
              <a:chOff x="-12" y="128"/>
              <a:chExt cx="5767" cy="407"/>
            </a:xfrm>
          </p:grpSpPr>
          <p:pic>
            <p:nvPicPr>
              <p:cNvPr id="3" name="Picture 10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2" y="128"/>
                <a:ext cx="5752" cy="40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4" name="Text Box 11"/>
              <p:cNvSpPr txBox="1">
                <a:spLocks noChangeArrowheads="1"/>
              </p:cNvSpPr>
              <p:nvPr/>
            </p:nvSpPr>
            <p:spPr bwMode="auto">
              <a:xfrm rot="21420000">
                <a:off x="-12" y="302"/>
                <a:ext cx="0" cy="0"/>
              </a:xfrm>
              <a:prstGeom prst="rect">
                <a:avLst/>
              </a:prstGeom>
              <a:noFill/>
              <a:ln w="9525" cap="flat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buFont typeface="Times New Roman" pitchFamily="16" charset="0"/>
                  <a:buNone/>
                  <a:defRPr/>
                </a:pPr>
                <a:endParaRPr lang="pt-BR">
                  <a:ea typeface="+mn-ea"/>
                  <a:cs typeface="Arial" charset="0"/>
                </a:endParaRPr>
              </a:p>
            </p:txBody>
          </p:sp>
        </p:grpSp>
        <p:grpSp>
          <p:nvGrpSpPr>
            <p:cNvPr id="1035" name="Group 12"/>
            <p:cNvGrpSpPr>
              <a:grpSpLocks/>
            </p:cNvGrpSpPr>
            <p:nvPr/>
          </p:nvGrpSpPr>
          <p:grpSpPr bwMode="auto">
            <a:xfrm>
              <a:off x="-12" y="156"/>
              <a:ext cx="5782" cy="353"/>
              <a:chOff x="-12" y="156"/>
              <a:chExt cx="5782" cy="353"/>
            </a:xfrm>
          </p:grpSpPr>
          <p:pic>
            <p:nvPicPr>
              <p:cNvPr id="1036" name="Picture 13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-2" y="156"/>
                <a:ext cx="5772" cy="3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1038" name="Text Box 14"/>
              <p:cNvSpPr txBox="1">
                <a:spLocks noChangeArrowheads="1"/>
              </p:cNvSpPr>
              <p:nvPr/>
            </p:nvSpPr>
            <p:spPr bwMode="auto">
              <a:xfrm rot="21420000">
                <a:off x="-12" y="330"/>
                <a:ext cx="0" cy="0"/>
              </a:xfrm>
              <a:prstGeom prst="rect">
                <a:avLst/>
              </a:prstGeom>
              <a:noFill/>
              <a:ln w="9525" cap="flat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buFont typeface="Times New Roman" pitchFamily="16" charset="0"/>
                  <a:buNone/>
                  <a:defRPr/>
                </a:pPr>
                <a:endParaRPr lang="pt-BR">
                  <a:ea typeface="+mn-ea"/>
                  <a:cs typeface="Arial" charset="0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6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1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Freeform 1"/>
          <p:cNvSpPr>
            <a:spLocks noChangeArrowheads="1"/>
          </p:cNvSpPr>
          <p:nvPr/>
        </p:nvSpPr>
        <p:spPr bwMode="auto">
          <a:xfrm>
            <a:off x="-9525" y="-7938"/>
            <a:ext cx="9163050" cy="1041401"/>
          </a:xfrm>
          <a:custGeom>
            <a:avLst/>
            <a:gdLst>
              <a:gd name="G0" fmla="+- 2542 0 0"/>
              <a:gd name="G1" fmla="+- 1 0 0"/>
              <a:gd name="G2" fmla="+- 1 0 0"/>
              <a:gd name="G3" fmla="+- 1 0 0"/>
              <a:gd name="G4" fmla="+- 1 0 0"/>
              <a:gd name="G5" fmla="+- 1 0 0"/>
              <a:gd name="G6" fmla="+- 437 0 0"/>
              <a:gd name="G7" fmla="+- 1 0 0"/>
              <a:gd name="G8" fmla="+- 65362 0 0"/>
              <a:gd name="G9" fmla="+- 11 0 0"/>
              <a:gd name="G10" fmla="*/ 1 16385 2"/>
              <a:gd name="G11" fmla="+- 1 0 0"/>
              <a:gd name="G12" fmla="+- 1 0 0"/>
              <a:gd name="T0" fmla="*/ 8 256 1"/>
              <a:gd name="T1" fmla="*/ 0 256 1"/>
              <a:gd name="G13" fmla="+- 0 T0 T1"/>
              <a:gd name="G14" fmla="sin 12 G13"/>
              <a:gd name="G15" fmla="+- 62996 0 0"/>
              <a:gd name="G16" fmla="+- 61162 0 0"/>
              <a:gd name="G17" fmla="+- 60137 0 0"/>
              <a:gd name="G18" fmla="+- 59819 0 0"/>
              <a:gd name="G19" fmla="+- 61447 0 0"/>
              <a:gd name="T2" fmla="*/ 6 w 5772"/>
              <a:gd name="T3" fmla="*/ 2 h 656"/>
              <a:gd name="T4" fmla="*/ 2542 w 5772"/>
              <a:gd name="T5" fmla="*/ 0 h 656"/>
              <a:gd name="T6" fmla="*/ 4374 w 5772"/>
              <a:gd name="T7" fmla="*/ 367 h 656"/>
              <a:gd name="T8" fmla="*/ 5766 w 5772"/>
              <a:gd name="T9" fmla="*/ 55 h 656"/>
              <a:gd name="T10" fmla="*/ 5772 w 5772"/>
              <a:gd name="T11" fmla="*/ 213 h 656"/>
              <a:gd name="T12" fmla="*/ 4302 w 5772"/>
              <a:gd name="T13" fmla="*/ 439 h 656"/>
              <a:gd name="T14" fmla="*/ 1488 w 5772"/>
              <a:gd name="T15" fmla="*/ 201 h 656"/>
              <a:gd name="T16" fmla="*/ 0 w 5772"/>
              <a:gd name="T17" fmla="*/ 656 h 656"/>
              <a:gd name="T18" fmla="*/ 6 w 5772"/>
              <a:gd name="T19" fmla="*/ 2 h 656"/>
              <a:gd name="T20" fmla="*/ 0 w 5772"/>
              <a:gd name="T21" fmla="*/ 0 h 656"/>
              <a:gd name="T22" fmla="*/ 5772 w 5772"/>
              <a:gd name="T23" fmla="*/ 656 h 656"/>
            </a:gdLst>
            <a:ahLst/>
            <a:cxnLst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9AF">
                  <a:alpha val="45999"/>
                </a:srgbClr>
              </a:gs>
              <a:gs pos="100000">
                <a:srgbClr val="00EBF8">
                  <a:alpha val="56000"/>
                </a:srgbClr>
              </a:gs>
            </a:gsLst>
            <a:lin ang="5400000" scaled="1"/>
          </a:gra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pt-BR">
              <a:ea typeface="+mn-ea"/>
              <a:cs typeface="Arial" charset="0"/>
            </a:endParaRPr>
          </a:p>
        </p:txBody>
      </p:sp>
      <p:sp>
        <p:nvSpPr>
          <p:cNvPr id="2050" name="Freeform 2"/>
          <p:cNvSpPr>
            <a:spLocks noChangeArrowheads="1"/>
          </p:cNvSpPr>
          <p:nvPr/>
        </p:nvSpPr>
        <p:spPr bwMode="auto">
          <a:xfrm>
            <a:off x="4381500" y="-7938"/>
            <a:ext cx="4762500" cy="638176"/>
          </a:xfrm>
          <a:custGeom>
            <a:avLst/>
            <a:gdLst>
              <a:gd name="G0" fmla="+- 72 0 0"/>
              <a:gd name="G1" fmla="+- 1 0 0"/>
              <a:gd name="G2" fmla="+- 1 0 0"/>
              <a:gd name="G3" fmla="+- 1 0 0"/>
              <a:gd name="G4" fmla="+- 65535 0 0"/>
              <a:gd name="G5" fmla="*/ 1 24577 2"/>
              <a:gd name="G6" fmla="*/ 1 29003 51712"/>
              <a:gd name="G7" fmla="+- 8 0 0"/>
              <a:gd name="G8" fmla="+- 63868 0 0"/>
              <a:gd name="T0" fmla="*/ 0 w 3000"/>
              <a:gd name="T1" fmla="*/ 0 h 595"/>
              <a:gd name="T2" fmla="*/ 1668 w 3000"/>
              <a:gd name="T3" fmla="*/ 564 h 595"/>
              <a:gd name="T4" fmla="*/ 3000 w 3000"/>
              <a:gd name="T5" fmla="*/ 186 h 595"/>
              <a:gd name="T6" fmla="*/ 3000 w 3000"/>
              <a:gd name="T7" fmla="*/ 6 h 595"/>
              <a:gd name="T8" fmla="*/ 0 w 3000"/>
              <a:gd name="T9" fmla="*/ 0 h 595"/>
              <a:gd name="T10" fmla="*/ 0 w 3000"/>
              <a:gd name="T11" fmla="*/ 0 h 595"/>
              <a:gd name="T12" fmla="*/ 3000 w 3000"/>
              <a:gd name="T13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DB6">
                  <a:alpha val="45999"/>
                </a:srgbClr>
              </a:gs>
              <a:gs pos="100000">
                <a:srgbClr val="009BE5">
                  <a:alpha val="31000"/>
                </a:srgbClr>
              </a:gs>
            </a:gsLst>
            <a:lin ang="5400000" scaled="1"/>
          </a:gra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pt-BR">
              <a:ea typeface="+mn-ea"/>
              <a:cs typeface="Arial" charset="0"/>
            </a:endParaRP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-19050" y="203200"/>
            <a:ext cx="9178925" cy="646113"/>
            <a:chOff x="-12" y="128"/>
            <a:chExt cx="5782" cy="407"/>
          </a:xfrm>
        </p:grpSpPr>
        <p:grpSp>
          <p:nvGrpSpPr>
            <p:cNvPr id="2058" name="Group 4"/>
            <p:cNvGrpSpPr>
              <a:grpSpLocks/>
            </p:cNvGrpSpPr>
            <p:nvPr/>
          </p:nvGrpSpPr>
          <p:grpSpPr bwMode="auto">
            <a:xfrm>
              <a:off x="-12" y="128"/>
              <a:ext cx="5767" cy="407"/>
              <a:chOff x="-12" y="128"/>
              <a:chExt cx="5767" cy="407"/>
            </a:xfrm>
          </p:grpSpPr>
          <p:pic>
            <p:nvPicPr>
              <p:cNvPr id="2" name="Picture 5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2" y="128"/>
                <a:ext cx="5752" cy="40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3" name="Text Box 6"/>
              <p:cNvSpPr txBox="1">
                <a:spLocks noChangeArrowheads="1"/>
              </p:cNvSpPr>
              <p:nvPr/>
            </p:nvSpPr>
            <p:spPr bwMode="auto">
              <a:xfrm rot="21420000">
                <a:off x="-12" y="302"/>
                <a:ext cx="0" cy="0"/>
              </a:xfrm>
              <a:prstGeom prst="rect">
                <a:avLst/>
              </a:prstGeom>
              <a:noFill/>
              <a:ln w="9525" cap="flat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buFont typeface="Times New Roman" pitchFamily="16" charset="0"/>
                  <a:buNone/>
                  <a:defRPr/>
                </a:pPr>
                <a:endParaRPr lang="pt-BR">
                  <a:ea typeface="+mn-ea"/>
                  <a:cs typeface="Arial" charset="0"/>
                </a:endParaRPr>
              </a:p>
            </p:txBody>
          </p:sp>
        </p:grpSp>
        <p:grpSp>
          <p:nvGrpSpPr>
            <p:cNvPr id="2059" name="Group 7"/>
            <p:cNvGrpSpPr>
              <a:grpSpLocks/>
            </p:cNvGrpSpPr>
            <p:nvPr/>
          </p:nvGrpSpPr>
          <p:grpSpPr bwMode="auto">
            <a:xfrm>
              <a:off x="-12" y="156"/>
              <a:ext cx="5782" cy="353"/>
              <a:chOff x="-12" y="156"/>
              <a:chExt cx="5782" cy="353"/>
            </a:xfrm>
          </p:grpSpPr>
          <p:pic>
            <p:nvPicPr>
              <p:cNvPr id="4" name="Picture 8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-2" y="156"/>
                <a:ext cx="5772" cy="3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2057" name="Text Box 9"/>
              <p:cNvSpPr txBox="1">
                <a:spLocks noChangeArrowheads="1"/>
              </p:cNvSpPr>
              <p:nvPr/>
            </p:nvSpPr>
            <p:spPr bwMode="auto">
              <a:xfrm rot="21420000">
                <a:off x="-12" y="330"/>
                <a:ext cx="0" cy="0"/>
              </a:xfrm>
              <a:prstGeom prst="rect">
                <a:avLst/>
              </a:prstGeom>
              <a:noFill/>
              <a:ln w="9525" cap="flat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buFont typeface="Times New Roman" pitchFamily="16" charset="0"/>
                  <a:buNone/>
                  <a:defRPr/>
                </a:pPr>
                <a:endParaRPr lang="pt-BR">
                  <a:ea typeface="+mn-ea"/>
                  <a:cs typeface="Arial" charset="0"/>
                </a:endParaRPr>
              </a:p>
            </p:txBody>
          </p:sp>
        </p:grpSp>
      </p:grpSp>
      <p:sp>
        <p:nvSpPr>
          <p:cNvPr id="2053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04850"/>
            <a:ext cx="8228013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4680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2054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5163"/>
            <a:ext cx="8228013" cy="438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>
                <a:solidFill>
                  <a:srgbClr val="D1EAEE"/>
                </a:solidFill>
                <a:latin typeface="+mn-lt"/>
                <a:ea typeface="+mn-ea"/>
                <a:cs typeface="Segoe UI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pt-BR">
              <a:ea typeface="+mn-ea"/>
              <a:cs typeface="Arial" charset="0"/>
            </a:endParaRP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356350"/>
            <a:ext cx="760413" cy="363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tabLst>
                <a:tab pos="449263" algn="l"/>
              </a:tabLst>
              <a:defRPr sz="1200">
                <a:solidFill>
                  <a:srgbClr val="D1EAEE"/>
                </a:solidFill>
                <a:latin typeface="+mn-lt"/>
                <a:ea typeface="+mn-ea"/>
                <a:cs typeface="Segoe UI" charset="0"/>
              </a:defRPr>
            </a:lvl1pPr>
          </a:lstStyle>
          <a:p>
            <a:pPr>
              <a:defRPr/>
            </a:pPr>
            <a:fld id="{3B549D2B-DEED-4865-86DC-2CE9A701EE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pitchFamily="32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pitchFamily="32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pitchFamily="32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pitchFamily="32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DBF5F9"/>
          </a:solidFill>
          <a:latin typeface="Calibri" pitchFamily="32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DBF5F9"/>
          </a:solidFill>
          <a:latin typeface="Calibri" pitchFamily="32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DBF5F9"/>
          </a:solidFill>
          <a:latin typeface="Calibri" pitchFamily="32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DBF5F9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6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1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oem\Desktop\GST%20Paulo.avi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" descr="https://mail.google.com/mail/u/0?ui=2&amp;ik=0ec3a82c78&amp;attid=0.1&amp;permmsgid=msg-f:1641876517344334622&amp;th=16c91dfe555d531e&amp;view=fimg&amp;sz=s0-l75-ft&amp;attbid=ANGjdJ-_O334E82XxhZX4ga8jvYCEU382zMpWhaJ4vabLhgtMNrl-shZAmY9i-MsD1neX-TAtrD74R_RKkhuP0letQ4BbGRT8UPVjiY4xcVlc2PbJNWa0seToR_sdvo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075" name="AutoShape 5" descr="https://mail.google.com/mail/u/0?ui=2&amp;ik=0ec3a82c78&amp;attid=0.1&amp;permmsgid=msg-f:1641876517344334622&amp;th=16c91dfe555d531e&amp;view=fimg&amp;sz=s0-l75-ft&amp;attbid=ANGjdJ-_O334E82XxhZX4ga8jvYCEU382zMpWhaJ4vabLhgtMNrl-shZAmY9i-MsD1neX-TAtrD74R_RKkhuP0letQ4BbGRT8UPVjiY4xcVlc2PbJNWa0seToR_sdvo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076" name="AutoShape 7" descr="https://mail.google.com/mail/u/0?ui=2&amp;ik=0ec3a82c78&amp;attid=0.0.1&amp;permmsgid=msg-f:1637525311897434145&amp;th=16b9a8985e5b7821&amp;view=fimg&amp;sz=s0-l75-ft&amp;attbid=ANGjdJ_Eo7GxLpd2CoGPvey6adi9Cgtentq_zxcUfmMzgzNos0LO_Jv9QdNxMaDaPMq-ZrMTKGKfYzS4H3FAcyt3ao83qj1OASaBiBf-73HKVAezZw1-vEfy_7vqluU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078" name="Título 5"/>
          <p:cNvSpPr>
            <a:spLocks noGrp="1"/>
          </p:cNvSpPr>
          <p:nvPr>
            <p:ph type="ctrTitle"/>
          </p:nvPr>
        </p:nvSpPr>
        <p:spPr>
          <a:xfrm>
            <a:off x="428596" y="2101857"/>
            <a:ext cx="8429625" cy="2398713"/>
          </a:xfrm>
        </p:spPr>
        <p:txBody>
          <a:bodyPr/>
          <a:lstStyle/>
          <a:p>
            <a:pPr algn="ctr"/>
            <a:r>
              <a:rPr lang="pt-BR" b="1" dirty="0" smtClean="0"/>
              <a:t>CÂNCER GÁSTRICO</a:t>
            </a:r>
            <a:br>
              <a:rPr lang="pt-BR" b="1" dirty="0" smtClean="0"/>
            </a:br>
            <a:r>
              <a:rPr lang="pt-BR" b="1" dirty="0" smtClean="0"/>
              <a:t>TRATAMENTO DOS TUMORES LOCALMENTE AVANÇADOS</a:t>
            </a:r>
          </a:p>
        </p:txBody>
      </p:sp>
      <p:sp>
        <p:nvSpPr>
          <p:cNvPr id="3079" name="Subtítulo 6"/>
          <p:cNvSpPr>
            <a:spLocks noGrp="1"/>
          </p:cNvSpPr>
          <p:nvPr>
            <p:ph type="subTitle" idx="1"/>
          </p:nvPr>
        </p:nvSpPr>
        <p:spPr>
          <a:xfrm>
            <a:off x="0" y="4929223"/>
            <a:ext cx="8358188" cy="2143115"/>
          </a:xfrm>
        </p:spPr>
        <p:txBody>
          <a:bodyPr/>
          <a:lstStyle/>
          <a:p>
            <a:pPr algn="just"/>
            <a:r>
              <a:rPr lang="pt-BR" sz="1400" b="1" dirty="0" smtClean="0"/>
              <a:t>André Maciel da Silva</a:t>
            </a:r>
          </a:p>
          <a:p>
            <a:pPr algn="just"/>
            <a:r>
              <a:rPr lang="pt-BR" sz="1400" b="1" dirty="0" smtClean="0"/>
              <a:t>Presidente do Capítulo Rio de Janeiro da Sociedade Brasileira de Cirurgia </a:t>
            </a:r>
            <a:r>
              <a:rPr lang="pt-BR" sz="1400" b="1" dirty="0" err="1" smtClean="0"/>
              <a:t>Oncológica</a:t>
            </a:r>
            <a:r>
              <a:rPr lang="pt-BR" sz="1400" b="1" dirty="0" smtClean="0"/>
              <a:t> (SBCO-RJ)</a:t>
            </a:r>
          </a:p>
          <a:p>
            <a:pPr algn="just"/>
            <a:r>
              <a:rPr lang="pt-BR" sz="1400" b="1" dirty="0" smtClean="0"/>
              <a:t>Diretor da Seção de Cirurgia </a:t>
            </a:r>
            <a:r>
              <a:rPr lang="pt-BR" sz="1400" b="1" dirty="0" err="1" smtClean="0"/>
              <a:t>Oncológica</a:t>
            </a:r>
            <a:r>
              <a:rPr lang="pt-BR" sz="1400" b="1" dirty="0" smtClean="0"/>
              <a:t> do Núcleo Central do Colégio Brasileiro de Cirurgiões</a:t>
            </a:r>
          </a:p>
          <a:p>
            <a:pPr algn="just"/>
            <a:r>
              <a:rPr lang="pt-BR" sz="1400" b="1" dirty="0" smtClean="0"/>
              <a:t>Chefe do Serviço de Cirurgia Geral do Hospital Federal do Andaraí – UNACON MS/RJ</a:t>
            </a:r>
          </a:p>
          <a:p>
            <a:pPr algn="just"/>
            <a:r>
              <a:rPr lang="pt-BR" sz="1400" b="1" dirty="0" smtClean="0"/>
              <a:t>Cirurgião </a:t>
            </a:r>
            <a:r>
              <a:rPr lang="pt-BR" sz="1400" b="1" dirty="0" err="1" smtClean="0"/>
              <a:t>Oncológico</a:t>
            </a:r>
            <a:r>
              <a:rPr lang="pt-BR" sz="1400" b="1" dirty="0" smtClean="0"/>
              <a:t> do </a:t>
            </a:r>
            <a:r>
              <a:rPr lang="pt-BR" sz="1400" b="1" dirty="0" err="1" smtClean="0"/>
              <a:t>INCa</a:t>
            </a:r>
            <a:endParaRPr lang="pt-BR" sz="1400" b="1" dirty="0" smtClean="0"/>
          </a:p>
          <a:p>
            <a:pPr algn="just"/>
            <a:r>
              <a:rPr lang="pt-BR" sz="1400" b="1" dirty="0" smtClean="0"/>
              <a:t>Membro Titular: ABCG / CBC / SBCO</a:t>
            </a:r>
          </a:p>
        </p:txBody>
      </p:sp>
      <p:pic>
        <p:nvPicPr>
          <p:cNvPr id="1026" name="Picture 2" descr="C:\Users\oem\Desktop\abc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8992" y="214290"/>
            <a:ext cx="1033470" cy="1500198"/>
          </a:xfrm>
          <a:prstGeom prst="rect">
            <a:avLst/>
          </a:prstGeom>
          <a:noFill/>
        </p:spPr>
      </p:pic>
      <p:pic>
        <p:nvPicPr>
          <p:cNvPr id="1027" name="Picture 3" descr="C:\Users\oem\Desktop\cbc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14290"/>
            <a:ext cx="1500198" cy="1500198"/>
          </a:xfrm>
          <a:prstGeom prst="rect">
            <a:avLst/>
          </a:prstGeom>
          <a:noFill/>
        </p:spPr>
      </p:pic>
      <p:pic>
        <p:nvPicPr>
          <p:cNvPr id="1028" name="Picture 4" descr="C:\Users\oem\Desktop\downloa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3479" y="214290"/>
            <a:ext cx="1578653" cy="157163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900" y="622300"/>
            <a:ext cx="7937500" cy="227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-1905000" y="3794125"/>
            <a:ext cx="1524000" cy="158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2852738"/>
            <a:ext cx="2430462" cy="3240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457200" y="885825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4617B"/>
                </a:solidFill>
                <a:latin typeface="Calibri" pitchFamily="34" charset="0"/>
              </a:rPr>
              <a:t>“Surgical Outcomes in Patients with T4 Gastric Carcinoma”</a:t>
            </a:r>
            <a:br>
              <a:rPr lang="pt-BR" sz="2400" b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Kunisaki et al</a:t>
            </a:r>
            <a:br>
              <a:rPr lang="pt-BR" sz="1200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J Am Coll Surg (2006);202: 223-230</a:t>
            </a:r>
            <a:r>
              <a:rPr lang="pt-BR" sz="1400">
                <a:solidFill>
                  <a:srgbClr val="04617B"/>
                </a:solidFill>
                <a:latin typeface="Calibri" pitchFamily="34" charset="0"/>
              </a:rPr>
              <a:t/>
            </a:r>
            <a:br>
              <a:rPr lang="pt-BR" sz="1400">
                <a:solidFill>
                  <a:srgbClr val="04617B"/>
                </a:solidFill>
                <a:latin typeface="Calibri" pitchFamily="34" charset="0"/>
              </a:rPr>
            </a:br>
            <a:endParaRPr lang="pt-BR" sz="1400">
              <a:solidFill>
                <a:srgbClr val="04617B"/>
              </a:solidFill>
              <a:latin typeface="Calibri" pitchFamily="34" charset="0"/>
            </a:endParaRPr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433388" y="1989138"/>
            <a:ext cx="4038600" cy="1220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117 cT4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38 pcts (32,4%) – R0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409575" y="4941888"/>
            <a:ext cx="4038600" cy="1582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169 cT4 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Morbidade 39%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Mortalidade 10,7%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60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1484313"/>
            <a:ext cx="865188" cy="574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404813" y="3465513"/>
            <a:ext cx="7561262" cy="119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3495C"/>
                </a:solidFill>
                <a:latin typeface="Calibri" pitchFamily="34" charset="0"/>
              </a:rPr>
              <a:t>“Selection of Best Candidates for Multiorgan Resection among Patients with T4 Gastric Carcinoma”</a:t>
            </a:r>
          </a:p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200">
                <a:solidFill>
                  <a:srgbClr val="03495C"/>
                </a:solidFill>
                <a:latin typeface="Calibri" pitchFamily="34" charset="0"/>
              </a:rPr>
              <a:t>Oñate-Ocaña et al</a:t>
            </a:r>
          </a:p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200">
                <a:solidFill>
                  <a:srgbClr val="03495C"/>
                </a:solidFill>
                <a:latin typeface="Calibri" pitchFamily="34" charset="0"/>
              </a:rPr>
              <a:t>J Surg Oncol (2008); 98:336-342</a:t>
            </a:r>
          </a:p>
        </p:txBody>
      </p:sp>
      <p:pic>
        <p:nvPicPr>
          <p:cNvPr id="512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3933825"/>
            <a:ext cx="792162" cy="50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457200" y="90805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4617B"/>
                </a:solidFill>
                <a:latin typeface="Calibri" pitchFamily="34" charset="0"/>
              </a:rPr>
              <a:t>“Surgical Outcomes and Prognostic Factors for T4 Gastric Cancers”</a:t>
            </a:r>
            <a:br>
              <a:rPr lang="pt-BR" sz="2400" b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Kim et al</a:t>
            </a:r>
            <a:br>
              <a:rPr lang="pt-BR" sz="1200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Asian J Surg (2009);32: 198-204</a:t>
            </a: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457200" y="2276475"/>
            <a:ext cx="4038600" cy="1152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132 cT4b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56 (42,4%) pT4b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533400" y="5157788"/>
            <a:ext cx="4038600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56 pcts (pT4b 66,1%)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Morbidade = 37,5%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Mortalidade = 12,5%</a:t>
            </a:r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6388" y="1341438"/>
            <a:ext cx="935037" cy="574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395288" y="3644900"/>
            <a:ext cx="7777162" cy="1922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3495C"/>
                </a:solidFill>
                <a:latin typeface="Calibri" pitchFamily="34" charset="0"/>
              </a:rPr>
              <a:t>“Surgical Outcomes and Survival after Multiorgan Resection for Locally Advanced Gastric Cancer”</a:t>
            </a:r>
          </a:p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200">
                <a:solidFill>
                  <a:srgbClr val="03495C"/>
                </a:solidFill>
                <a:latin typeface="Calibri" pitchFamily="34" charset="0"/>
              </a:rPr>
              <a:t>Ozer et al</a:t>
            </a:r>
          </a:p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200">
                <a:solidFill>
                  <a:srgbClr val="03495C"/>
                </a:solidFill>
                <a:latin typeface="Calibri" pitchFamily="34" charset="0"/>
              </a:rPr>
              <a:t>Am J Surg (2009);198:25-30</a:t>
            </a:r>
          </a:p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>
              <a:solidFill>
                <a:srgbClr val="03495C"/>
              </a:solidFill>
              <a:latin typeface="Calibri" pitchFamily="34" charset="0"/>
            </a:endParaRPr>
          </a:p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>
              <a:solidFill>
                <a:srgbClr val="03495C"/>
              </a:solidFill>
              <a:latin typeface="Calibri" pitchFamily="34" charset="0"/>
            </a:endParaRPr>
          </a:p>
        </p:txBody>
      </p:sp>
      <p:pic>
        <p:nvPicPr>
          <p:cNvPr id="615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5463" y="4164013"/>
            <a:ext cx="768350" cy="512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457200" y="476250"/>
            <a:ext cx="8229600" cy="1514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500" b="1">
                <a:solidFill>
                  <a:srgbClr val="04617B"/>
                </a:solidFill>
                <a:latin typeface="Calibri" pitchFamily="34" charset="0"/>
              </a:rPr>
              <a:t>“Surgical outcomes and survival after extended multiorgan resection for T4 gastric cancer”</a:t>
            </a:r>
            <a:br>
              <a:rPr lang="pt-BR" sz="2500" b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Mita et al</a:t>
            </a:r>
            <a:br>
              <a:rPr lang="pt-BR" sz="1200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Am J Surg (2012);203:107-11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235200" y="2133600"/>
            <a:ext cx="4691063" cy="151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Retrospectivo c/ 41 pacientes</a:t>
            </a:r>
          </a:p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Cirurgia RO em 29 pcts (70,7%)</a:t>
            </a:r>
          </a:p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pT4 em 22 pacientes (53,7%)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3789363"/>
            <a:ext cx="4481512" cy="2774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2900" y="3760788"/>
            <a:ext cx="3109913" cy="2803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7263" y="1341438"/>
            <a:ext cx="862012" cy="574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457200" y="1196975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4617B"/>
                </a:solidFill>
                <a:latin typeface="Calibri" pitchFamily="34" charset="0"/>
              </a:rPr>
              <a:t>“Extended multi-organ resection for c-T4 gastric carcinoma: a retrospective analysis”</a:t>
            </a:r>
            <a:br>
              <a:rPr lang="pt-BR" sz="2400" b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Xiao et al</a:t>
            </a:r>
            <a:br>
              <a:rPr lang="pt-BR" sz="1200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J Med Sci (2013);29:581-585</a:t>
            </a:r>
            <a:r>
              <a:rPr lang="pt-BR" sz="1600">
                <a:solidFill>
                  <a:srgbClr val="04617B"/>
                </a:solidFill>
                <a:latin typeface="Calibri" pitchFamily="34" charset="0"/>
              </a:rPr>
              <a:t/>
            </a:r>
            <a:br>
              <a:rPr lang="pt-BR" sz="1600">
                <a:solidFill>
                  <a:srgbClr val="04617B"/>
                </a:solidFill>
                <a:latin typeface="Calibri" pitchFamily="34" charset="0"/>
              </a:rPr>
            </a:br>
            <a:endParaRPr lang="pt-BR" sz="1600">
              <a:solidFill>
                <a:srgbClr val="04617B"/>
              </a:solidFill>
              <a:latin typeface="Calibri" pitchFamily="34" charset="0"/>
            </a:endParaRP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68313" y="2781300"/>
            <a:ext cx="3394075" cy="28082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t-BR" sz="260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63 pacientes cT4b </a:t>
            </a:r>
          </a:p>
          <a:p>
            <a:pPr marL="273050" indent="-271463" eaLnBrk="1" hangingPunct="1">
              <a:spcBef>
                <a:spcPts val="65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t-BR" sz="260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pT4b – 39,7%</a:t>
            </a:r>
          </a:p>
          <a:p>
            <a:pPr marL="273050" indent="-271463" eaLnBrk="1" hangingPunct="1">
              <a:spcBef>
                <a:spcPts val="65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t-BR" sz="260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49 pcts (77,8%) – R0</a:t>
            </a: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781300"/>
            <a:ext cx="3875087" cy="3808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1465263"/>
            <a:ext cx="720725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457200" y="836613"/>
            <a:ext cx="8229600" cy="1152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4617B"/>
                </a:solidFill>
                <a:latin typeface="Calibri" pitchFamily="34" charset="0"/>
              </a:rPr>
              <a:t>“Agressive Surgical Approach for Patients with T4 Gastric Carcinoma: Promise or Myth?”</a:t>
            </a:r>
            <a:br>
              <a:rPr lang="pt-BR" sz="2400" b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Cheng et al</a:t>
            </a:r>
            <a:br>
              <a:rPr lang="pt-BR" sz="1200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Ann Surg Oncol (2012); 18:1606-1614</a:t>
            </a: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50825" y="2468563"/>
            <a:ext cx="3384550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91 pT4b</a:t>
            </a:r>
          </a:p>
          <a:p>
            <a:pPr marL="271463" indent="-271463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Morbidade = 28,6%</a:t>
            </a:r>
          </a:p>
          <a:p>
            <a:pPr marL="271463" indent="-271463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Mortalidade = 4,4%</a:t>
            </a:r>
          </a:p>
          <a:p>
            <a:pPr marL="271463" indent="-271463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Sobrevida:</a:t>
            </a:r>
          </a:p>
          <a:p>
            <a:pPr marL="638175" lvl="1" indent="-246063">
              <a:spcBef>
                <a:spcPts val="600"/>
              </a:spcBef>
              <a:buClr>
                <a:srgbClr val="0F6FC6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1 ano – 55,2%</a:t>
            </a:r>
          </a:p>
          <a:p>
            <a:pPr marL="638175" lvl="1" indent="-246063">
              <a:spcBef>
                <a:spcPts val="600"/>
              </a:spcBef>
              <a:buClr>
                <a:srgbClr val="0F6FC6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3 anos – 22,4%</a:t>
            </a:r>
          </a:p>
          <a:p>
            <a:pPr marL="638175" lvl="1" indent="-246063">
              <a:spcBef>
                <a:spcPts val="600"/>
              </a:spcBef>
              <a:buClr>
                <a:srgbClr val="0F6FC6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5 anos – 12,2% (R0)</a:t>
            </a:r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3713" y="1268413"/>
            <a:ext cx="78422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2060575"/>
            <a:ext cx="2303462" cy="2424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5" y="4797425"/>
            <a:ext cx="4622800" cy="53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3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0200" y="5445125"/>
            <a:ext cx="4622800" cy="801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457200" y="908050"/>
            <a:ext cx="8229600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4617B"/>
                </a:solidFill>
                <a:latin typeface="Calibri" pitchFamily="34" charset="0"/>
              </a:rPr>
              <a:t>“Systematic Review of Pancreaticoduodenectomy for Localy Advanced Gastric Cancer”</a:t>
            </a:r>
            <a:br>
              <a:rPr lang="pt-BR" sz="2400" b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Roberts et al</a:t>
            </a:r>
            <a:br>
              <a:rPr lang="pt-BR" sz="1200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Gastric Cancer (2012);15 Suppl 1</a:t>
            </a:r>
            <a:r>
              <a:rPr lang="pt-BR" sz="1200" b="1">
                <a:solidFill>
                  <a:srgbClr val="04617B"/>
                </a:solidFill>
                <a:latin typeface="Calibri" pitchFamily="34" charset="0"/>
              </a:rPr>
              <a:t/>
            </a:r>
            <a:br>
              <a:rPr lang="pt-BR" sz="1200" b="1">
                <a:solidFill>
                  <a:srgbClr val="04617B"/>
                </a:solidFill>
                <a:latin typeface="Calibri" pitchFamily="34" charset="0"/>
              </a:rPr>
            </a:br>
            <a:endParaRPr lang="pt-BR" sz="1200" b="1">
              <a:solidFill>
                <a:srgbClr val="04617B"/>
              </a:solidFill>
              <a:latin typeface="Calibri" pitchFamily="34" charset="0"/>
            </a:endParaRP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457200" y="2349500"/>
            <a:ext cx="8229600" cy="3975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8 estudos retrospectivos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132 pacientes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24,5% de fístula pancreática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Sem óbito !!!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37 T1-T2 / 19 T3 / 59T4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Melhor sobrevida:</a:t>
            </a:r>
          </a:p>
          <a:p>
            <a:pPr marL="638175" lvl="1" indent="-246063">
              <a:spcBef>
                <a:spcPts val="600"/>
              </a:spcBef>
              <a:buClr>
                <a:srgbClr val="0F6FC6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Invasão duodenal</a:t>
            </a:r>
          </a:p>
          <a:p>
            <a:pPr marL="638175" lvl="1" indent="-246063">
              <a:spcBef>
                <a:spcPts val="600"/>
              </a:spcBef>
              <a:buClr>
                <a:srgbClr val="0F6FC6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Bulky linfonodal 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9938" y="1412875"/>
            <a:ext cx="808037" cy="541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85720" y="857232"/>
            <a:ext cx="8643998" cy="12144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 smtClean="0">
                <a:solidFill>
                  <a:schemeClr val="accent6"/>
                </a:solidFill>
              </a:rPr>
              <a:t>“</a:t>
            </a:r>
            <a:r>
              <a:rPr lang="pt-BR" sz="2400" b="1" dirty="0" err="1" smtClean="0">
                <a:solidFill>
                  <a:schemeClr val="accent6"/>
                </a:solidFill>
              </a:rPr>
              <a:t>Nationwide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Outcome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of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Gastrectomy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with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Em-Bloc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Partial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Pancreatectomy</a:t>
            </a:r>
            <a:r>
              <a:rPr lang="pt-BR" sz="2400" b="1" dirty="0" smtClean="0">
                <a:solidFill>
                  <a:schemeClr val="accent6"/>
                </a:solidFill>
              </a:rPr>
              <a:t> for </a:t>
            </a:r>
            <a:r>
              <a:rPr lang="pt-BR" sz="2400" b="1" dirty="0" err="1" smtClean="0">
                <a:solidFill>
                  <a:schemeClr val="accent6"/>
                </a:solidFill>
              </a:rPr>
              <a:t>Gastric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Cancer</a:t>
            </a:r>
            <a:r>
              <a:rPr lang="pt-BR" sz="2400" b="1" dirty="0" smtClean="0">
                <a:solidFill>
                  <a:schemeClr val="accent6"/>
                </a:solidFill>
              </a:rPr>
              <a:t>”</a:t>
            </a:r>
            <a:r>
              <a:rPr lang="pt-BR" sz="2400" b="1" dirty="0">
                <a:solidFill>
                  <a:schemeClr val="accent2"/>
                </a:solidFill>
                <a:latin typeface="Calibri" pitchFamily="34" charset="0"/>
              </a:rPr>
              <a:t/>
            </a:r>
            <a:br>
              <a:rPr lang="pt-BR" sz="2400" b="1" dirty="0">
                <a:solidFill>
                  <a:schemeClr val="accent2"/>
                </a:solidFill>
                <a:latin typeface="Calibri" pitchFamily="34" charset="0"/>
              </a:rPr>
            </a:br>
            <a:r>
              <a:rPr lang="pt-BR" sz="1200" dirty="0" smtClean="0">
                <a:solidFill>
                  <a:schemeClr val="accent2"/>
                </a:solidFill>
                <a:latin typeface="Calibri" pitchFamily="34" charset="0"/>
              </a:rPr>
              <a:t> van der </a:t>
            </a:r>
            <a:r>
              <a:rPr lang="pt-BR" sz="1200" dirty="0" err="1" smtClean="0">
                <a:solidFill>
                  <a:schemeClr val="accent2"/>
                </a:solidFill>
                <a:latin typeface="Calibri" pitchFamily="34" charset="0"/>
              </a:rPr>
              <a:t>Weref</a:t>
            </a:r>
            <a:r>
              <a:rPr lang="pt-BR" sz="1200" dirty="0" smtClean="0">
                <a:solidFill>
                  <a:schemeClr val="accent2"/>
                </a:solidFill>
                <a:latin typeface="Calibri" pitchFamily="34" charset="0"/>
              </a:rPr>
              <a:t>  </a:t>
            </a:r>
            <a:r>
              <a:rPr lang="pt-BR" sz="1200" dirty="0" err="1" smtClean="0">
                <a:solidFill>
                  <a:schemeClr val="accent2"/>
                </a:solidFill>
                <a:latin typeface="Calibri" pitchFamily="34" charset="0"/>
              </a:rPr>
              <a:t>et</a:t>
            </a:r>
            <a:r>
              <a:rPr lang="pt-BR" sz="1200" dirty="0" smtClean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pt-BR" sz="1200" dirty="0" err="1">
                <a:solidFill>
                  <a:schemeClr val="accent2"/>
                </a:solidFill>
                <a:latin typeface="Calibri" pitchFamily="34" charset="0"/>
              </a:rPr>
              <a:t>al</a:t>
            </a:r>
            <a:r>
              <a:rPr lang="pt-BR" sz="1200" dirty="0">
                <a:solidFill>
                  <a:srgbClr val="04617B"/>
                </a:solidFill>
                <a:latin typeface="Calibri" pitchFamily="34" charset="0"/>
              </a:rPr>
              <a:t/>
            </a:r>
            <a:br>
              <a:rPr lang="pt-BR" sz="1200" dirty="0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 dirty="0" err="1" smtClean="0">
                <a:solidFill>
                  <a:srgbClr val="04617B"/>
                </a:solidFill>
                <a:latin typeface="Calibri" pitchFamily="34" charset="0"/>
              </a:rPr>
              <a:t>Jou</a:t>
            </a:r>
            <a:r>
              <a:rPr lang="pt-BR" sz="1200" dirty="0" smtClean="0">
                <a:solidFill>
                  <a:srgbClr val="04617B"/>
                </a:solidFill>
                <a:latin typeface="Calibri" pitchFamily="34" charset="0"/>
              </a:rPr>
              <a:t> </a:t>
            </a:r>
            <a:r>
              <a:rPr lang="pt-BR" sz="1200" dirty="0" err="1" smtClean="0">
                <a:solidFill>
                  <a:srgbClr val="04617B"/>
                </a:solidFill>
                <a:latin typeface="Calibri" pitchFamily="34" charset="0"/>
              </a:rPr>
              <a:t>Gastrointest</a:t>
            </a:r>
            <a:r>
              <a:rPr lang="pt-BR" sz="1200" dirty="0" smtClean="0">
                <a:solidFill>
                  <a:srgbClr val="04617B"/>
                </a:solidFill>
                <a:latin typeface="Calibri" pitchFamily="34" charset="0"/>
              </a:rPr>
              <a:t>  </a:t>
            </a:r>
            <a:r>
              <a:rPr lang="pt-BR" sz="1200" dirty="0" err="1" smtClean="0">
                <a:solidFill>
                  <a:srgbClr val="04617B"/>
                </a:solidFill>
                <a:latin typeface="Calibri" pitchFamily="34" charset="0"/>
              </a:rPr>
              <a:t>Surg</a:t>
            </a:r>
            <a:r>
              <a:rPr lang="pt-BR" sz="1200" dirty="0" smtClean="0">
                <a:solidFill>
                  <a:srgbClr val="04617B"/>
                </a:solidFill>
                <a:latin typeface="Calibri" pitchFamily="34" charset="0"/>
              </a:rPr>
              <a:t> </a:t>
            </a:r>
            <a:r>
              <a:rPr lang="pt-BR" sz="1200" dirty="0">
                <a:solidFill>
                  <a:srgbClr val="04617B"/>
                </a:solidFill>
                <a:latin typeface="Calibri" pitchFamily="34" charset="0"/>
              </a:rPr>
              <a:t>(</a:t>
            </a:r>
            <a:r>
              <a:rPr lang="pt-BR" sz="1200" dirty="0" smtClean="0">
                <a:solidFill>
                  <a:srgbClr val="04617B"/>
                </a:solidFill>
                <a:latin typeface="Calibri" pitchFamily="34" charset="0"/>
              </a:rPr>
              <a:t>2019);23</a:t>
            </a:r>
            <a:r>
              <a:rPr lang="pt-BR" sz="1200" b="1" dirty="0">
                <a:solidFill>
                  <a:srgbClr val="04617B"/>
                </a:solidFill>
                <a:latin typeface="Calibri" pitchFamily="34" charset="0"/>
              </a:rPr>
              <a:t/>
            </a:r>
            <a:br>
              <a:rPr lang="pt-BR" sz="1200" b="1" dirty="0">
                <a:solidFill>
                  <a:srgbClr val="04617B"/>
                </a:solidFill>
                <a:latin typeface="Calibri" pitchFamily="34" charset="0"/>
              </a:rPr>
            </a:br>
            <a:endParaRPr lang="pt-BR" sz="1200" b="1" dirty="0">
              <a:solidFill>
                <a:srgbClr val="04617B"/>
              </a:solidFill>
              <a:latin typeface="Calibri" pitchFamily="34" charset="0"/>
            </a:endParaRP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457200" y="2349500"/>
            <a:ext cx="8229600" cy="3975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Auditoria holandesa de 2011 a 2015</a:t>
            </a:r>
            <a:endParaRPr lang="pt-BR" sz="2600" dirty="0">
              <a:solidFill>
                <a:srgbClr val="000000"/>
              </a:solidFill>
              <a:latin typeface="Constantia" pitchFamily="18" charset="0"/>
            </a:endParaRP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55  pacientes</a:t>
            </a:r>
          </a:p>
          <a:p>
            <a:pPr marL="1014413" lvl="1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9 </a:t>
            </a:r>
            <a:r>
              <a:rPr lang="pt-BR" sz="2600" dirty="0" err="1" smtClean="0">
                <a:solidFill>
                  <a:srgbClr val="000000"/>
                </a:solidFill>
                <a:latin typeface="Constantia" pitchFamily="18" charset="0"/>
              </a:rPr>
              <a:t>duodenopancreatectomias</a:t>
            </a:r>
            <a:endParaRPr lang="pt-BR" sz="2600" dirty="0" smtClean="0">
              <a:solidFill>
                <a:srgbClr val="000000"/>
              </a:solidFill>
              <a:latin typeface="Constantia" pitchFamily="18" charset="0"/>
            </a:endParaRPr>
          </a:p>
          <a:p>
            <a:pPr marL="1014413" lvl="1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27 </a:t>
            </a:r>
            <a:r>
              <a:rPr lang="pt-BR" sz="2600" dirty="0" err="1" smtClean="0">
                <a:solidFill>
                  <a:srgbClr val="000000"/>
                </a:solidFill>
                <a:latin typeface="Constantia" pitchFamily="18" charset="0"/>
              </a:rPr>
              <a:t>pancreatectomias</a:t>
            </a: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 distais</a:t>
            </a:r>
          </a:p>
          <a:p>
            <a:pPr marL="1014413" lvl="1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19 ressecções em cunha</a:t>
            </a:r>
            <a:endParaRPr lang="pt-BR" sz="2600" dirty="0">
              <a:solidFill>
                <a:srgbClr val="000000"/>
              </a:solidFill>
              <a:latin typeface="Constantia" pitchFamily="18" charset="0"/>
            </a:endParaRP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RO: 45 </a:t>
            </a:r>
            <a:r>
              <a:rPr lang="pt-BR" sz="2600" dirty="0" err="1" smtClean="0">
                <a:solidFill>
                  <a:srgbClr val="000000"/>
                </a:solidFill>
                <a:latin typeface="Constantia" pitchFamily="18" charset="0"/>
              </a:rPr>
              <a:t>pcts</a:t>
            </a: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 (82%) </a:t>
            </a:r>
            <a:r>
              <a:rPr lang="pt-BR" sz="2600" dirty="0" err="1" smtClean="0">
                <a:solidFill>
                  <a:srgbClr val="000000"/>
                </a:solidFill>
                <a:latin typeface="Constantia" pitchFamily="18" charset="0"/>
              </a:rPr>
              <a:t>vs</a:t>
            </a: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 85% nas gastrectomias “simples”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pT4: 34 </a:t>
            </a:r>
            <a:r>
              <a:rPr lang="pt-BR" sz="2600" dirty="0" err="1" smtClean="0">
                <a:solidFill>
                  <a:srgbClr val="000000"/>
                </a:solidFill>
                <a:latin typeface="Constantia" pitchFamily="18" charset="0"/>
              </a:rPr>
              <a:t>pcts</a:t>
            </a: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 (62%)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 smtClean="0">
                <a:solidFill>
                  <a:srgbClr val="000000"/>
                </a:solidFill>
                <a:latin typeface="Constantia" pitchFamily="18" charset="0"/>
              </a:rPr>
              <a:t>Mortalidade em 30 dias: 7,3%</a:t>
            </a:r>
            <a:endParaRPr lang="pt-BR" sz="2600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78850" name="Picture 2" descr="C:\Users\oem\Desktop\holand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1285860"/>
            <a:ext cx="1000125" cy="100012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85720" y="857232"/>
            <a:ext cx="8643998" cy="12144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 smtClean="0">
                <a:solidFill>
                  <a:schemeClr val="accent6"/>
                </a:solidFill>
              </a:rPr>
              <a:t>“</a:t>
            </a:r>
            <a:r>
              <a:rPr lang="pt-BR" sz="2400" b="1" dirty="0" err="1" smtClean="0">
                <a:solidFill>
                  <a:schemeClr val="accent6"/>
                </a:solidFill>
              </a:rPr>
              <a:t>Nationwide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Outcome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of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Gastrectomy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with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Em-Bloc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Partial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Pancreatectomy</a:t>
            </a:r>
            <a:r>
              <a:rPr lang="pt-BR" sz="2400" b="1" dirty="0" smtClean="0">
                <a:solidFill>
                  <a:schemeClr val="accent6"/>
                </a:solidFill>
              </a:rPr>
              <a:t> for </a:t>
            </a:r>
            <a:r>
              <a:rPr lang="pt-BR" sz="2400" b="1" dirty="0" err="1" smtClean="0">
                <a:solidFill>
                  <a:schemeClr val="accent6"/>
                </a:solidFill>
              </a:rPr>
              <a:t>Gastric</a:t>
            </a:r>
            <a:r>
              <a:rPr 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sz="2400" b="1" dirty="0" err="1" smtClean="0">
                <a:solidFill>
                  <a:schemeClr val="accent6"/>
                </a:solidFill>
              </a:rPr>
              <a:t>Cancer</a:t>
            </a:r>
            <a:r>
              <a:rPr lang="pt-BR" sz="2400" b="1" dirty="0" smtClean="0">
                <a:solidFill>
                  <a:schemeClr val="accent6"/>
                </a:solidFill>
              </a:rPr>
              <a:t>”</a:t>
            </a:r>
            <a:r>
              <a:rPr lang="pt-BR" sz="2400" b="1" dirty="0">
                <a:solidFill>
                  <a:schemeClr val="accent2"/>
                </a:solidFill>
                <a:latin typeface="Calibri" pitchFamily="34" charset="0"/>
              </a:rPr>
              <a:t/>
            </a:r>
            <a:br>
              <a:rPr lang="pt-BR" sz="2400" b="1" dirty="0">
                <a:solidFill>
                  <a:schemeClr val="accent2"/>
                </a:solidFill>
                <a:latin typeface="Calibri" pitchFamily="34" charset="0"/>
              </a:rPr>
            </a:br>
            <a:r>
              <a:rPr lang="pt-BR" sz="1200" dirty="0" smtClean="0">
                <a:solidFill>
                  <a:schemeClr val="accent2"/>
                </a:solidFill>
                <a:latin typeface="Calibri" pitchFamily="34" charset="0"/>
              </a:rPr>
              <a:t> van der </a:t>
            </a:r>
            <a:r>
              <a:rPr lang="pt-BR" sz="1200" dirty="0" err="1" smtClean="0">
                <a:solidFill>
                  <a:schemeClr val="accent2"/>
                </a:solidFill>
                <a:latin typeface="Calibri" pitchFamily="34" charset="0"/>
              </a:rPr>
              <a:t>Weref</a:t>
            </a:r>
            <a:r>
              <a:rPr lang="pt-BR" sz="1200" dirty="0" smtClean="0">
                <a:solidFill>
                  <a:schemeClr val="accent2"/>
                </a:solidFill>
                <a:latin typeface="Calibri" pitchFamily="34" charset="0"/>
              </a:rPr>
              <a:t>  </a:t>
            </a:r>
            <a:r>
              <a:rPr lang="pt-BR" sz="1200" dirty="0" err="1" smtClean="0">
                <a:solidFill>
                  <a:schemeClr val="accent2"/>
                </a:solidFill>
                <a:latin typeface="Calibri" pitchFamily="34" charset="0"/>
              </a:rPr>
              <a:t>et</a:t>
            </a:r>
            <a:r>
              <a:rPr lang="pt-BR" sz="1200" dirty="0" smtClean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pt-BR" sz="1200" dirty="0" err="1">
                <a:solidFill>
                  <a:schemeClr val="accent2"/>
                </a:solidFill>
                <a:latin typeface="Calibri" pitchFamily="34" charset="0"/>
              </a:rPr>
              <a:t>al</a:t>
            </a:r>
            <a:r>
              <a:rPr lang="pt-BR" sz="1200" dirty="0">
                <a:solidFill>
                  <a:srgbClr val="04617B"/>
                </a:solidFill>
                <a:latin typeface="Calibri" pitchFamily="34" charset="0"/>
              </a:rPr>
              <a:t/>
            </a:r>
            <a:br>
              <a:rPr lang="pt-BR" sz="1200" dirty="0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 dirty="0" err="1" smtClean="0">
                <a:solidFill>
                  <a:srgbClr val="04617B"/>
                </a:solidFill>
                <a:latin typeface="Calibri" pitchFamily="34" charset="0"/>
              </a:rPr>
              <a:t>Jou</a:t>
            </a:r>
            <a:r>
              <a:rPr lang="pt-BR" sz="1200" dirty="0" smtClean="0">
                <a:solidFill>
                  <a:srgbClr val="04617B"/>
                </a:solidFill>
                <a:latin typeface="Calibri" pitchFamily="34" charset="0"/>
              </a:rPr>
              <a:t> </a:t>
            </a:r>
            <a:r>
              <a:rPr lang="pt-BR" sz="1200" dirty="0" err="1" smtClean="0">
                <a:solidFill>
                  <a:srgbClr val="04617B"/>
                </a:solidFill>
                <a:latin typeface="Calibri" pitchFamily="34" charset="0"/>
              </a:rPr>
              <a:t>Gastrointest</a:t>
            </a:r>
            <a:r>
              <a:rPr lang="pt-BR" sz="1200" dirty="0" smtClean="0">
                <a:solidFill>
                  <a:srgbClr val="04617B"/>
                </a:solidFill>
                <a:latin typeface="Calibri" pitchFamily="34" charset="0"/>
              </a:rPr>
              <a:t>  </a:t>
            </a:r>
            <a:r>
              <a:rPr lang="pt-BR" sz="1200" dirty="0" err="1" smtClean="0">
                <a:solidFill>
                  <a:srgbClr val="04617B"/>
                </a:solidFill>
                <a:latin typeface="Calibri" pitchFamily="34" charset="0"/>
              </a:rPr>
              <a:t>Surg</a:t>
            </a:r>
            <a:r>
              <a:rPr lang="pt-BR" sz="1200" dirty="0" smtClean="0">
                <a:solidFill>
                  <a:srgbClr val="04617B"/>
                </a:solidFill>
                <a:latin typeface="Calibri" pitchFamily="34" charset="0"/>
              </a:rPr>
              <a:t> </a:t>
            </a:r>
            <a:r>
              <a:rPr lang="pt-BR" sz="1200" dirty="0">
                <a:solidFill>
                  <a:srgbClr val="04617B"/>
                </a:solidFill>
                <a:latin typeface="Calibri" pitchFamily="34" charset="0"/>
              </a:rPr>
              <a:t>(</a:t>
            </a:r>
            <a:r>
              <a:rPr lang="pt-BR" sz="1200" dirty="0" smtClean="0">
                <a:solidFill>
                  <a:srgbClr val="04617B"/>
                </a:solidFill>
                <a:latin typeface="Calibri" pitchFamily="34" charset="0"/>
              </a:rPr>
              <a:t>2019);23</a:t>
            </a:r>
            <a:r>
              <a:rPr lang="pt-BR" sz="1200" b="1" dirty="0">
                <a:solidFill>
                  <a:srgbClr val="04617B"/>
                </a:solidFill>
                <a:latin typeface="Calibri" pitchFamily="34" charset="0"/>
              </a:rPr>
              <a:t/>
            </a:r>
            <a:br>
              <a:rPr lang="pt-BR" sz="1200" b="1" dirty="0">
                <a:solidFill>
                  <a:srgbClr val="04617B"/>
                </a:solidFill>
                <a:latin typeface="Calibri" pitchFamily="34" charset="0"/>
              </a:rPr>
            </a:br>
            <a:endParaRPr lang="pt-BR" sz="1200" b="1" dirty="0">
              <a:solidFill>
                <a:srgbClr val="04617B"/>
              </a:solidFill>
              <a:latin typeface="Calibri" pitchFamily="34" charset="0"/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143116"/>
            <a:ext cx="5678476" cy="4521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aixaDeTexto 5"/>
          <p:cNvSpPr txBox="1"/>
          <p:nvPr/>
        </p:nvSpPr>
        <p:spPr>
          <a:xfrm>
            <a:off x="4500562" y="4714884"/>
            <a:ext cx="31341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/>
                </a:solidFill>
              </a:rPr>
              <a:t>Sobrevida na ressecção RO:</a:t>
            </a:r>
          </a:p>
          <a:p>
            <a:pPr>
              <a:buFontTx/>
              <a:buChar char="-"/>
            </a:pPr>
            <a:r>
              <a:rPr lang="pt-BR" dirty="0" smtClean="0">
                <a:solidFill>
                  <a:schemeClr val="accent6"/>
                </a:solidFill>
              </a:rPr>
              <a:t>1 ano: 56%</a:t>
            </a:r>
          </a:p>
          <a:p>
            <a:pPr>
              <a:buFontTx/>
              <a:buChar char="-"/>
            </a:pPr>
            <a:r>
              <a:rPr lang="pt-BR" dirty="0">
                <a:solidFill>
                  <a:schemeClr val="accent6"/>
                </a:solidFill>
              </a:rPr>
              <a:t> </a:t>
            </a:r>
            <a:r>
              <a:rPr lang="pt-BR" dirty="0" smtClean="0">
                <a:solidFill>
                  <a:schemeClr val="accent6"/>
                </a:solidFill>
              </a:rPr>
              <a:t>2 anos: 38%</a:t>
            </a:r>
          </a:p>
          <a:p>
            <a:pPr>
              <a:buFontTx/>
              <a:buChar char="-"/>
            </a:pPr>
            <a:r>
              <a:rPr lang="pt-BR" dirty="0" smtClean="0">
                <a:solidFill>
                  <a:schemeClr val="accent6"/>
                </a:solidFill>
              </a:rPr>
              <a:t>3 anos: 31%</a:t>
            </a:r>
            <a:endParaRPr lang="pt-BR" dirty="0">
              <a:solidFill>
                <a:schemeClr val="accent6"/>
              </a:solidFill>
            </a:endParaRPr>
          </a:p>
        </p:txBody>
      </p:sp>
      <p:pic>
        <p:nvPicPr>
          <p:cNvPr id="77827" name="Picture 3" descr="C:\Users\oem\Desktop\holand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1357298"/>
            <a:ext cx="785817" cy="785817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457200" y="836613"/>
            <a:ext cx="8229600" cy="158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4617B"/>
                </a:solidFill>
                <a:latin typeface="Calibri" pitchFamily="34" charset="0"/>
              </a:rPr>
              <a:t>“Prognosis of curatively resected pT4b gastric cancer with respect to invaded organ type”</a:t>
            </a:r>
            <a:br>
              <a:rPr lang="pt-BR" sz="2400" b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Min JS </a:t>
            </a:r>
            <a:r>
              <a:rPr lang="pt-BR" sz="1200" i="1">
                <a:solidFill>
                  <a:srgbClr val="04617B"/>
                </a:solidFill>
                <a:latin typeface="Calibri" pitchFamily="34" charset="0"/>
              </a:rPr>
              <a:t>et al</a:t>
            </a:r>
            <a:br>
              <a:rPr lang="pt-BR" sz="1200" i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B5395"/>
                </a:solidFill>
                <a:latin typeface="Calibri" pitchFamily="34" charset="0"/>
              </a:rPr>
              <a:t>Ann Surg Oncol</a:t>
            </a: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; 19(2): 494-501, 2012 Feb</a:t>
            </a:r>
            <a:r>
              <a:rPr lang="pt-BR" sz="2400">
                <a:solidFill>
                  <a:srgbClr val="04617B"/>
                </a:solidFill>
                <a:latin typeface="Calibri" pitchFamily="34" charset="0"/>
              </a:rPr>
              <a:t/>
            </a:r>
            <a:br>
              <a:rPr lang="pt-BR" sz="2400">
                <a:solidFill>
                  <a:srgbClr val="04617B"/>
                </a:solidFill>
                <a:latin typeface="Calibri" pitchFamily="34" charset="0"/>
              </a:rPr>
            </a:br>
            <a:endParaRPr lang="pt-BR" sz="2400">
              <a:solidFill>
                <a:srgbClr val="04617B"/>
              </a:solidFill>
              <a:latin typeface="Calibri" pitchFamily="34" charset="0"/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50825" y="2565400"/>
            <a:ext cx="4475163" cy="3816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eaLnBrk="1" hangingPunct="1">
              <a:spcBef>
                <a:spcPts val="5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  <a:latin typeface="Constantia" pitchFamily="18" charset="0"/>
              </a:rPr>
              <a:t>Estudo retrospectivo – 243 pacientes</a:t>
            </a:r>
          </a:p>
          <a:p>
            <a:pPr marL="271463" indent="-271463" eaLnBrk="1" hangingPunct="1">
              <a:spcBef>
                <a:spcPts val="5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  <a:latin typeface="Constantia" pitchFamily="18" charset="0"/>
              </a:rPr>
              <a:t>2 óbitos pós-operatórios</a:t>
            </a:r>
          </a:p>
          <a:p>
            <a:pPr marL="271463" indent="-271463" eaLnBrk="1" hangingPunct="1">
              <a:spcBef>
                <a:spcPts val="5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  <a:latin typeface="Constantia" pitchFamily="18" charset="0"/>
              </a:rPr>
              <a:t>Sobrevida em 5 anos de 36,8%</a:t>
            </a:r>
          </a:p>
          <a:p>
            <a:pPr marL="271463" indent="-271463" eaLnBrk="1" hangingPunct="1">
              <a:spcBef>
                <a:spcPts val="5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  <a:latin typeface="Constantia" pitchFamily="18" charset="0"/>
              </a:rPr>
              <a:t>Fatores de pior prognóstico:</a:t>
            </a:r>
          </a:p>
          <a:p>
            <a:pPr marL="638175" lvl="1" indent="-246063" eaLnBrk="1" hangingPunct="1">
              <a:spcBef>
                <a:spcPts val="500"/>
              </a:spcBef>
              <a:buClr>
                <a:srgbClr val="0F6FC6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  <a:latin typeface="Constantia" pitchFamily="18" charset="0"/>
              </a:rPr>
              <a:t>invasão pancreática (&gt;N3a / N3b)</a:t>
            </a:r>
          </a:p>
          <a:p>
            <a:pPr marL="638175" lvl="1" indent="-246063" eaLnBrk="1" hangingPunct="1">
              <a:spcBef>
                <a:spcPts val="500"/>
              </a:spcBef>
              <a:buClr>
                <a:srgbClr val="0F6FC6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  <a:latin typeface="Constantia" pitchFamily="18" charset="0"/>
              </a:rPr>
              <a:t>tumores circunferenciais</a:t>
            </a:r>
          </a:p>
          <a:p>
            <a:pPr marL="638175" lvl="1" indent="-246063" eaLnBrk="1" hangingPunct="1">
              <a:spcBef>
                <a:spcPts val="500"/>
              </a:spcBef>
              <a:buClr>
                <a:srgbClr val="0F6FC6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  <a:latin typeface="Constantia" pitchFamily="18" charset="0"/>
              </a:rPr>
              <a:t>pN2 / pN3 </a:t>
            </a:r>
          </a:p>
          <a:p>
            <a:pPr marL="271463" indent="-271463" eaLnBrk="1" hangingPunct="1">
              <a:spcBef>
                <a:spcPts val="5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00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1333500"/>
            <a:ext cx="863600" cy="573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95875" y="2225675"/>
            <a:ext cx="2743200" cy="2114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7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54613" y="4527550"/>
            <a:ext cx="2657475" cy="220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457200" y="404813"/>
            <a:ext cx="8229600" cy="184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500" b="1">
                <a:solidFill>
                  <a:srgbClr val="04617B"/>
                </a:solidFill>
                <a:latin typeface="Calibri" pitchFamily="34" charset="0"/>
              </a:rPr>
              <a:t>“Multivisceral Resection for Locally Advanced Gastric Cancer – an Italian Multicenter Observational Study”</a:t>
            </a:r>
            <a:br>
              <a:rPr lang="pt-BR" sz="2500" b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Fabio Pacelli </a:t>
            </a:r>
            <a:r>
              <a:rPr lang="pt-BR" sz="1200" i="1">
                <a:solidFill>
                  <a:srgbClr val="04617B"/>
                </a:solidFill>
                <a:latin typeface="Calibri" pitchFamily="34" charset="0"/>
              </a:rPr>
              <a:t>et al</a:t>
            </a:r>
            <a:br>
              <a:rPr lang="pt-BR" sz="1200" i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JAMA Surg 2013;148(4):353-360</a:t>
            </a:r>
            <a:br>
              <a:rPr lang="pt-BR" sz="1200">
                <a:solidFill>
                  <a:srgbClr val="04617B"/>
                </a:solidFill>
                <a:latin typeface="Calibri" pitchFamily="34" charset="0"/>
              </a:rPr>
            </a:br>
            <a:endParaRPr lang="pt-BR" sz="1200">
              <a:solidFill>
                <a:srgbClr val="04617B"/>
              </a:solidFill>
              <a:latin typeface="Calibri" pitchFamily="34" charset="0"/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79388" y="2492375"/>
            <a:ext cx="4752975" cy="3529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Estudo retrospectivo</a:t>
            </a:r>
          </a:p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7 centros – 112 cT4b operados</a:t>
            </a:r>
          </a:p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b="1">
                <a:solidFill>
                  <a:srgbClr val="000000"/>
                </a:solidFill>
                <a:latin typeface="Constantia" pitchFamily="18" charset="0"/>
              </a:rPr>
              <a:t>Cirurgia RO: </a:t>
            </a:r>
          </a:p>
          <a:p>
            <a:pPr marL="638175" lvl="1" indent="-273050" eaLnBrk="1" hangingPunct="1">
              <a:spcBef>
                <a:spcPts val="550"/>
              </a:spcBef>
              <a:buClr>
                <a:srgbClr val="0BD0D9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200" b="1">
                <a:solidFill>
                  <a:srgbClr val="000000"/>
                </a:solidFill>
                <a:latin typeface="Constantia" pitchFamily="18" charset="0"/>
              </a:rPr>
              <a:t>fator prognóstico principal!!!</a:t>
            </a:r>
          </a:p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pNO  &gt;  pN1/pN2  &gt;  pN3</a:t>
            </a:r>
          </a:p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Morbidade = 33,9%</a:t>
            </a:r>
          </a:p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Mortalidade = 3,6%</a:t>
            </a:r>
          </a:p>
          <a:p>
            <a:pPr marL="271463" indent="-271463"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  <a:latin typeface="Constantia" pitchFamily="18" charset="0"/>
              </a:rPr>
              <a:t>SV em 5 anos = 27,2%</a:t>
            </a: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2863" y="1354138"/>
            <a:ext cx="736600" cy="525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78425" y="2216150"/>
            <a:ext cx="2417763" cy="2214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29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0813" y="4419600"/>
            <a:ext cx="2436812" cy="216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457200" y="981075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>
                <a:solidFill>
                  <a:srgbClr val="04617B"/>
                </a:solidFill>
                <a:latin typeface="Calibri" pitchFamily="34" charset="0"/>
              </a:rPr>
              <a:t>“Multivisceral resection for gastric cancer: a systematic review”</a:t>
            </a:r>
            <a:br>
              <a:rPr lang="en-US" sz="2800" b="1">
                <a:solidFill>
                  <a:srgbClr val="04617B"/>
                </a:solidFill>
                <a:latin typeface="Calibri" pitchFamily="34" charset="0"/>
              </a:rPr>
            </a:br>
            <a:r>
              <a:rPr lang="pt-BR" sz="1200">
                <a:solidFill>
                  <a:srgbClr val="04617B"/>
                </a:solidFill>
                <a:latin typeface="Calibri" pitchFamily="34" charset="0"/>
              </a:rPr>
              <a:t>Brar </a:t>
            </a:r>
            <a:r>
              <a:rPr lang="pt-BR" sz="1200" i="1">
                <a:solidFill>
                  <a:srgbClr val="04617B"/>
                </a:solidFill>
                <a:latin typeface="Calibri" pitchFamily="34" charset="0"/>
              </a:rPr>
              <a:t>et al</a:t>
            </a:r>
            <a:br>
              <a:rPr lang="pt-BR" sz="1200" i="1">
                <a:solidFill>
                  <a:srgbClr val="04617B"/>
                </a:solidFill>
                <a:latin typeface="Calibri" pitchFamily="34" charset="0"/>
              </a:rPr>
            </a:br>
            <a:r>
              <a:rPr lang="en-US" sz="1200">
                <a:solidFill>
                  <a:srgbClr val="04617B"/>
                </a:solidFill>
                <a:latin typeface="Calibri" pitchFamily="34" charset="0"/>
              </a:rPr>
              <a:t>Gastric Cancer (2012) 15 (Suppl 1):S100–S107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57200" y="2613025"/>
            <a:ext cx="8229600" cy="424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Revisão sistemática com 1343 pacientes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Mortalidade: 0 a 15%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Morbidade: 11,8 a 90,5%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Cirurgia RO e pTNO – fatores de bom prognóstico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>
                <a:solidFill>
                  <a:srgbClr val="000000"/>
                </a:solidFill>
                <a:latin typeface="Constantia" pitchFamily="18" charset="0"/>
              </a:rPr>
              <a:t>Diferenciar pT4b de reação desmoplásica (pâncreas!)</a:t>
            </a: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b="1">
                <a:solidFill>
                  <a:srgbClr val="00B0F0"/>
                </a:solidFill>
                <a:latin typeface="Constantia" pitchFamily="18" charset="0"/>
              </a:rPr>
              <a:t>MORBIMORTALIDADE   </a:t>
            </a:r>
            <a:r>
              <a:rPr lang="pt-BR" sz="2600" b="1" i="1">
                <a:solidFill>
                  <a:srgbClr val="00B0F0"/>
                </a:solidFill>
                <a:latin typeface="Constantia" pitchFamily="18" charset="0"/>
              </a:rPr>
              <a:t>vs </a:t>
            </a:r>
            <a:r>
              <a:rPr lang="pt-BR" sz="2600" b="1">
                <a:solidFill>
                  <a:srgbClr val="00B0F0"/>
                </a:solidFill>
                <a:latin typeface="Constantia" pitchFamily="18" charset="0"/>
              </a:rPr>
              <a:t>  BENEFÍCIO </a:t>
            </a: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1341438"/>
            <a:ext cx="866775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2617788" y="836613"/>
            <a:ext cx="3898900" cy="57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5000">
                <a:solidFill>
                  <a:srgbClr val="04617B"/>
                </a:solidFill>
                <a:latin typeface="Calibri" pitchFamily="34" charset="0"/>
              </a:rPr>
              <a:t>Perspectivas...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23850" y="1628775"/>
            <a:ext cx="4319588" cy="5048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t-BR" sz="2600" b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QT/RxT neoadjuvante</a:t>
            </a:r>
          </a:p>
          <a:p>
            <a:pPr marL="273050" indent="-271463" eaLnBrk="1" hangingPunct="1">
              <a:spcBef>
                <a:spcPts val="65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3050" indent="-271463" eaLnBrk="1" hangingPunct="1">
              <a:spcBef>
                <a:spcPts val="65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3050" indent="-271463" eaLnBrk="1" hangingPunct="1">
              <a:spcBef>
                <a:spcPts val="65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3050" indent="-271463" eaLnBrk="1" hangingPunct="1">
              <a:spcBef>
                <a:spcPts val="65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3050" indent="-271463" eaLnBrk="1" hangingPunct="1">
              <a:spcBef>
                <a:spcPts val="65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3050" indent="-271463" eaLnBrk="1" hangingPunct="1">
              <a:spcBef>
                <a:spcPts val="65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3050" indent="-271463" eaLnBrk="1" hangingPunct="1">
              <a:spcBef>
                <a:spcPts val="650"/>
              </a:spcBef>
              <a:buClrTx/>
              <a:buSzPct val="9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60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5003800" y="1628775"/>
            <a:ext cx="4464050" cy="828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b="1">
                <a:solidFill>
                  <a:srgbClr val="000000"/>
                </a:solidFill>
                <a:latin typeface="Constantia" pitchFamily="18" charset="0"/>
              </a:rPr>
              <a:t>QT neoadjuvante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600" b="1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2317750"/>
            <a:ext cx="3935412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2771775"/>
            <a:ext cx="3916363" cy="1873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3348038" y="5661025"/>
            <a:ext cx="2341562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buClrTx/>
              <a:buSzPct val="9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70C0"/>
                </a:solidFill>
              </a:rPr>
              <a:t>HIPEC???</a:t>
            </a:r>
          </a:p>
        </p:txBody>
      </p:sp>
      <p:pic>
        <p:nvPicPr>
          <p:cNvPr id="14344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92725" y="2205038"/>
            <a:ext cx="2974975" cy="3024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357188" y="500063"/>
            <a:ext cx="8786812" cy="795337"/>
          </a:xfrm>
        </p:spPr>
        <p:txBody>
          <a:bodyPr/>
          <a:lstStyle/>
          <a:p>
            <a:r>
              <a:rPr lang="pt-BR" sz="4000" smtClean="0"/>
              <a:t>Casuística do INCa – 2000 -2013 (42 casos)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214313" y="1714500"/>
          <a:ext cx="4071966" cy="4714910"/>
        </p:xfrm>
        <a:graphic>
          <a:graphicData uri="http://schemas.openxmlformats.org/drawingml/2006/table">
            <a:tbl>
              <a:tblPr/>
              <a:tblGrid>
                <a:gridCol w="2428637"/>
                <a:gridCol w="828936"/>
                <a:gridCol w="814393"/>
              </a:tblGrid>
              <a:tr h="25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GÊNERO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Feminino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30,95%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5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Masculino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69,05%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QUIMIOTERAPIA ADJUVANTE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Presente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16,70%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5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Ausente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83,30%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5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CARÁTER DA CIRURGIA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Eletiva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90,48%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5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Urgência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9,52%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5706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IDADE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57 anos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892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TEMPO MÉDIO DE INTERNAÇÃO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15,35 dias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MORBIDADE DA CIRURGIA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61,90%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892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MORTALIDADE DA CIRURGIA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4,76%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5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REALIZAÇÃO DE TRATAMENTO ADJUVANTE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19,04%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5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REALIZAÇÃO DE QUIOTERAPIA ADJUVANTE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16,70%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5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REALIZAÇÃO DE RADIOTERAPIA ADJUVANTE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7,14%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500563" y="1714500"/>
          <a:ext cx="4457700" cy="3376613"/>
        </p:xfrm>
        <a:graphic>
          <a:graphicData uri="http://schemas.openxmlformats.org/drawingml/2006/table">
            <a:tbl>
              <a:tblPr/>
              <a:tblGrid>
                <a:gridCol w="2120900"/>
                <a:gridCol w="1549400"/>
                <a:gridCol w="787400"/>
              </a:tblGrid>
              <a:tr h="2809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TIPO DE CIRURGIA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Gastrectomia Subtotal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38,09%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Gastrectomia Total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61,90%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TIPO DE LINFADENECTOMIA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D0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4,76%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D1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38,00%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D2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47,61%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D3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4,76%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Não Informado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4,76%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RADICALIDADE DA CIRURGIA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R0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54,80%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R1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4,76%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R2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9,52%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Não Informado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21,40%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NÚMERO DE ÓRGÃOS REMOVIDOS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54,80%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35,70%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8,58%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2,40%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285750" y="785813"/>
            <a:ext cx="8858250" cy="652462"/>
          </a:xfrm>
        </p:spPr>
        <p:txBody>
          <a:bodyPr/>
          <a:lstStyle/>
          <a:p>
            <a:r>
              <a:rPr lang="pt-BR" sz="4000" smtClean="0"/>
              <a:t>Casuística do INCa – 2000 -2013 (42 casos)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42875" y="1571625"/>
          <a:ext cx="3500462" cy="5171140"/>
        </p:xfrm>
        <a:graphic>
          <a:graphicData uri="http://schemas.openxmlformats.org/drawingml/2006/table">
            <a:tbl>
              <a:tblPr/>
              <a:tblGrid>
                <a:gridCol w="2228606"/>
                <a:gridCol w="832748"/>
                <a:gridCol w="439108"/>
              </a:tblGrid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LAVADO PERITONIAL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Positivo 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9,52%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Negativo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30,95%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Não realizado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59,52%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IMPLANTE PERITONIAL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Presente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9,52%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Ausente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90,48%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TAMANHO DO TUMOR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 7cm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21,43%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7cm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4,76%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 7cm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73,80%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CLASSIFICAÇÃO DE BORMANN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4,76%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II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23,80%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III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50%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IV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19,04%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não descrito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2,38%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REGIÃO GÁSTRICA ACOMETIDA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Terço proximal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45,23%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3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Terço Médio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50%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Terço Distal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45,23%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GRAU DE DIFERENCIAÇÃO TUMORAL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GI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GII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40,47%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GIII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57,14%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60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não descrito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2,38%</a:t>
                      </a:r>
                      <a:endParaRPr lang="pt-B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75" marR="5075" marT="507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214813" y="1571625"/>
          <a:ext cx="4500594" cy="2357452"/>
        </p:xfrm>
        <a:graphic>
          <a:graphicData uri="http://schemas.openxmlformats.org/drawingml/2006/table">
            <a:tbl>
              <a:tblPr/>
              <a:tblGrid>
                <a:gridCol w="900118"/>
                <a:gridCol w="1310700"/>
                <a:gridCol w="2289776"/>
              </a:tblGrid>
              <a:tr h="569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ÓRGÃOS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REMOVIDOS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CONFIRMAÇÃO HISTOPATOLÓGICA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30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Pâncreas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33,33%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30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Baço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24,24%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25%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Fígado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24,24%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30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Cólon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15,15%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62,50%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9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Diafragma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3,03%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100%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4071938" y="4143375"/>
          <a:ext cx="4429157" cy="2552955"/>
        </p:xfrm>
        <a:graphic>
          <a:graphicData uri="http://schemas.openxmlformats.org/drawingml/2006/table">
            <a:tbl>
              <a:tblPr/>
              <a:tblGrid>
                <a:gridCol w="3143272"/>
                <a:gridCol w="544126"/>
                <a:gridCol w="741759"/>
              </a:tblGrid>
              <a:tr h="41654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NÚMERO MÉDIO DE LINFONODOS RETIRADOS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33,6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2728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NÚMERO MÉDIO DE LINFONODOS ACOMETIDOS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9,02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Estadiamento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pN0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21,43%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27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pN1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16,70%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pN2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19,04%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27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pN3</a:t>
                      </a: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42,85%</a:t>
                      </a: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285750" y="785813"/>
            <a:ext cx="8858250" cy="652462"/>
          </a:xfrm>
        </p:spPr>
        <p:txBody>
          <a:bodyPr/>
          <a:lstStyle/>
          <a:p>
            <a:r>
              <a:rPr lang="pt-BR" sz="4000" smtClean="0"/>
              <a:t>Casuística do INCa – 2000 -2013 (42 casos)</a:t>
            </a:r>
          </a:p>
        </p:txBody>
      </p:sp>
      <p:graphicFrame>
        <p:nvGraphicFramePr>
          <p:cNvPr id="9" name="Gráfico 8"/>
          <p:cNvGraphicFramePr/>
          <p:nvPr/>
        </p:nvGraphicFramePr>
        <p:xfrm>
          <a:off x="1000100" y="1785926"/>
          <a:ext cx="7143800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5000">
                <a:solidFill>
                  <a:srgbClr val="04617B"/>
                </a:solidFill>
                <a:latin typeface="Calibri" pitchFamily="34" charset="0"/>
              </a:rPr>
              <a:t>Cenário clínico 1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28625" y="2071688"/>
            <a:ext cx="8229600" cy="43894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 err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Mulher</a:t>
            </a:r>
            <a:r>
              <a:rPr lang="en-US" sz="2400" dirty="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, 65 </a:t>
            </a:r>
            <a:r>
              <a:rPr lang="en-US" sz="2400" dirty="0" err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anos</a:t>
            </a:r>
            <a:endParaRPr lang="en-US" sz="2400" dirty="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 err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HbsAg</a:t>
            </a:r>
            <a:r>
              <a:rPr lang="en-US" sz="2400" dirty="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 +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CA </a:t>
            </a:r>
            <a:r>
              <a:rPr lang="en-US" sz="2400" dirty="0" err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gástrico</a:t>
            </a:r>
            <a:r>
              <a:rPr lang="en-US" sz="2400" dirty="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Borrmann</a:t>
            </a:r>
            <a:r>
              <a:rPr lang="en-US" sz="2400" dirty="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 III com </a:t>
            </a:r>
            <a:r>
              <a:rPr lang="en-US" sz="2400" dirty="0" err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hemorragia</a:t>
            </a:r>
            <a:endParaRPr lang="en-US" sz="2400" dirty="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 err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Cirurgia</a:t>
            </a:r>
            <a:r>
              <a:rPr lang="en-US" sz="2400" dirty="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urgência</a:t>
            </a:r>
            <a:r>
              <a:rPr lang="en-US" sz="2400" dirty="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Constantia" pitchFamily="16" charset="0"/>
                <a:ea typeface="Microsoft YaHei" charset="-122"/>
                <a:cs typeface="Arial" charset="0"/>
              </a:rPr>
              <a:t> 06/06/2016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t-BR" sz="2400" dirty="0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Inventário da cavidade: tumor gástrico </a:t>
            </a:r>
            <a:r>
              <a:rPr lang="pt-BR" sz="2400" dirty="0" err="1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Siewert</a:t>
            </a:r>
            <a:r>
              <a:rPr lang="pt-BR" sz="2400" dirty="0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 III + invasão hepática + </a:t>
            </a:r>
            <a:r>
              <a:rPr lang="pt-BR" sz="2400" dirty="0" err="1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bulky</a:t>
            </a:r>
            <a:r>
              <a:rPr lang="pt-BR" sz="2400" dirty="0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pt-BR" sz="2400" dirty="0" err="1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linfonodal</a:t>
            </a:r>
            <a:r>
              <a:rPr lang="pt-BR" sz="2400" dirty="0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 no tronco celíaco e no nível 16b1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t-BR" sz="2400" dirty="0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Cirurgia: gastrectomia total com </a:t>
            </a:r>
            <a:r>
              <a:rPr lang="pt-BR" sz="2400" dirty="0" err="1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hepatectomia</a:t>
            </a:r>
            <a:r>
              <a:rPr lang="pt-BR" sz="2400" dirty="0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 atípica em monobloco + esofagectomia distal + </a:t>
            </a:r>
            <a:r>
              <a:rPr lang="pt-BR" sz="2400" dirty="0" err="1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esplenectomia</a:t>
            </a:r>
            <a:r>
              <a:rPr lang="pt-BR" sz="2400" dirty="0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 + linfadenectomia D3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400" dirty="0">
              <a:solidFill>
                <a:schemeClr val="tx1"/>
              </a:solidFill>
              <a:latin typeface="+mn-lt"/>
              <a:ea typeface="+mn-ea"/>
              <a:cs typeface="Arial" charset="0"/>
            </a:endParaRP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Times New Roman" pitchFamily="1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sz="2600" dirty="0">
              <a:solidFill>
                <a:srgbClr val="000000"/>
              </a:solidFill>
              <a:latin typeface="Constantia" pitchFamily="16" charset="0"/>
              <a:ea typeface="Microsoft YaHei" charset="-122"/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>
          <a:xfrm>
            <a:off x="428625" y="785813"/>
            <a:ext cx="8228013" cy="723900"/>
          </a:xfrm>
        </p:spPr>
        <p:txBody>
          <a:bodyPr/>
          <a:lstStyle/>
          <a:p>
            <a:r>
              <a:rPr lang="pt-BR" smtClean="0"/>
              <a:t>Procedimento cirúrgico</a:t>
            </a:r>
          </a:p>
        </p:txBody>
      </p:sp>
      <p:pic>
        <p:nvPicPr>
          <p:cNvPr id="19459" name="Picture 13" descr="C:\Users\201639738\Desktop\pT4b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133600"/>
            <a:ext cx="4038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4" descr="C:\Users\201639738\Desktop\pT4b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133600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/>
          </p:nvPr>
        </p:nvSpPr>
        <p:spPr>
          <a:xfrm>
            <a:off x="428625" y="785813"/>
            <a:ext cx="8228013" cy="723900"/>
          </a:xfrm>
        </p:spPr>
        <p:txBody>
          <a:bodyPr/>
          <a:lstStyle/>
          <a:p>
            <a:r>
              <a:rPr lang="pt-BR" smtClean="0"/>
              <a:t>Procedimento cirúrgico</a:t>
            </a:r>
          </a:p>
        </p:txBody>
      </p:sp>
      <p:pic>
        <p:nvPicPr>
          <p:cNvPr id="20483" name="Picture 3" descr="C:\Users\201639738\Desktop\pT4b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1336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C:\Users\201639738\Desktop\pT4b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1336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285750" y="785813"/>
            <a:ext cx="7158038" cy="685800"/>
          </a:xfrm>
          <a:extLst>
            <a:ext uri="{909E8E84-426E-40DD-AFC4-6F175D3DCCD1}"/>
            <a:ext uri="{91240B29-F687-4F45-9708-019B960494DF}"/>
          </a:extLst>
        </p:spPr>
        <p:txBody>
          <a:bodyPr>
            <a:normAutofit fontScale="90000"/>
          </a:bodyPr>
          <a:lstStyle/>
          <a:p>
            <a:pPr algn="ctr" eaLnBrk="1" hangingPunct="1">
              <a:buFont typeface="Times New Roman" pitchFamily="16" charset="0"/>
              <a:buNone/>
              <a:defRPr/>
            </a:pPr>
            <a:r>
              <a:rPr lang="pt-BR" dirty="0" smtClean="0"/>
              <a:t>Procedimento cirúrgico</a:t>
            </a:r>
          </a:p>
        </p:txBody>
      </p:sp>
      <p:pic>
        <p:nvPicPr>
          <p:cNvPr id="21507" name="Picture 3" descr="C:\Users\201639738\Desktop\pT4b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057400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C:\Users\201639738\Desktop\pT4b\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057400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8013" cy="866775"/>
          </a:xfrm>
        </p:spPr>
        <p:txBody>
          <a:bodyPr/>
          <a:lstStyle/>
          <a:p>
            <a:r>
              <a:rPr lang="pt-BR" smtClean="0"/>
              <a:t>Procedimento cirúrgico</a:t>
            </a:r>
          </a:p>
        </p:txBody>
      </p:sp>
      <p:pic>
        <p:nvPicPr>
          <p:cNvPr id="22531" name="Picture 3" descr="C:\Users\201639738\Desktop\pT4b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057400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C:\Users\201639738\Desktop\pT4b\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057400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8013" cy="866775"/>
          </a:xfrm>
        </p:spPr>
        <p:txBody>
          <a:bodyPr/>
          <a:lstStyle/>
          <a:p>
            <a:r>
              <a:rPr lang="pt-BR" smtClean="0"/>
              <a:t>Procedimento cirúrgico</a:t>
            </a:r>
          </a:p>
        </p:txBody>
      </p:sp>
      <p:pic>
        <p:nvPicPr>
          <p:cNvPr id="23555" name="Picture 4" descr="C:\Users\201639738\Desktop\pT4b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143125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 descr="C:\Users\201639738\Desktop\pT4b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2143125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8013" cy="795338"/>
          </a:xfrm>
        </p:spPr>
        <p:txBody>
          <a:bodyPr/>
          <a:lstStyle/>
          <a:p>
            <a:r>
              <a:rPr lang="pt-BR" smtClean="0"/>
              <a:t>Cenário clínico 1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163"/>
            <a:ext cx="8228013" cy="4637087"/>
          </a:xfrm>
        </p:spPr>
        <p:txBody>
          <a:bodyPr/>
          <a:lstStyle/>
          <a:p>
            <a:pPr marL="271463" indent="-271463"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dirty="0" smtClean="0"/>
              <a:t>Tempo de </a:t>
            </a:r>
            <a:r>
              <a:rPr lang="en-US" sz="2800" dirty="0" err="1" smtClean="0"/>
              <a:t>cirurgia</a:t>
            </a:r>
            <a:r>
              <a:rPr lang="en-US" sz="2800" dirty="0" smtClean="0"/>
              <a:t>: 4h </a:t>
            </a:r>
          </a:p>
          <a:p>
            <a:pPr marL="271463" indent="-271463">
              <a:buClr>
                <a:srgbClr val="0BD0D9"/>
              </a:buClr>
              <a:buSzPct val="95000"/>
              <a:buFont typeface="Times New Roman" pitchFamily="1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sz="2800" dirty="0" smtClean="0"/>
          </a:p>
          <a:p>
            <a:pPr marL="271463" indent="-271463"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dirty="0" err="1" smtClean="0"/>
              <a:t>Transfusão</a:t>
            </a:r>
            <a:r>
              <a:rPr lang="en-US" sz="2800" dirty="0" smtClean="0"/>
              <a:t> de 1 CHA</a:t>
            </a:r>
          </a:p>
          <a:p>
            <a:pPr marL="271463" indent="-271463">
              <a:buClr>
                <a:srgbClr val="0BD0D9"/>
              </a:buClr>
              <a:buSzPct val="95000"/>
              <a:buFont typeface="Times New Roman" pitchFamily="1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sz="2800" dirty="0" smtClean="0"/>
          </a:p>
          <a:p>
            <a:pPr marL="271463" indent="-271463"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dirty="0" err="1" smtClean="0"/>
              <a:t>Dieta</a:t>
            </a:r>
            <a:r>
              <a:rPr lang="en-US" sz="2800" dirty="0" smtClean="0"/>
              <a:t> oral no quarto </a:t>
            </a:r>
            <a:r>
              <a:rPr lang="en-US" sz="2800" dirty="0" err="1" smtClean="0"/>
              <a:t>dia</a:t>
            </a:r>
            <a:r>
              <a:rPr lang="en-US" sz="2800" dirty="0" smtClean="0"/>
              <a:t> </a:t>
            </a:r>
            <a:r>
              <a:rPr lang="en-US" sz="2800" dirty="0" err="1" smtClean="0"/>
              <a:t>pós</a:t>
            </a:r>
            <a:r>
              <a:rPr lang="en-US" sz="2800" dirty="0" smtClean="0"/>
              <a:t>-op</a:t>
            </a:r>
          </a:p>
          <a:p>
            <a:pPr marL="271463" indent="-271463">
              <a:buClr>
                <a:srgbClr val="0BD0D9"/>
              </a:buClr>
              <a:buSzPct val="95000"/>
              <a:buFont typeface="Times New Roman" pitchFamily="1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sz="2800" dirty="0" smtClean="0"/>
          </a:p>
          <a:p>
            <a:pPr marL="271463" indent="-271463"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dirty="0" smtClean="0"/>
              <a:t>LHP: pT4bN3bM1 (18 </a:t>
            </a:r>
            <a:r>
              <a:rPr lang="en-US" sz="2800" dirty="0" err="1" smtClean="0"/>
              <a:t>lfn</a:t>
            </a:r>
            <a:r>
              <a:rPr lang="en-US" sz="2800" dirty="0" smtClean="0"/>
              <a:t>+ / 60 </a:t>
            </a:r>
            <a:r>
              <a:rPr lang="en-US" sz="2800" dirty="0" err="1" smtClean="0"/>
              <a:t>lfn</a:t>
            </a:r>
            <a:r>
              <a:rPr lang="en-US" sz="2800" dirty="0" smtClean="0"/>
              <a:t> / </a:t>
            </a:r>
            <a:r>
              <a:rPr lang="en-US" sz="2800" dirty="0" err="1" smtClean="0"/>
              <a:t>citologia</a:t>
            </a:r>
            <a:r>
              <a:rPr lang="en-US" sz="2800" dirty="0" smtClean="0"/>
              <a:t> +)</a:t>
            </a:r>
          </a:p>
          <a:p>
            <a:pPr marL="271463" indent="-271463">
              <a:buClr>
                <a:srgbClr val="0BD0D9"/>
              </a:buClr>
              <a:buSzPct val="95000"/>
              <a:buFont typeface="Times New Roman" pitchFamily="1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pt-BR" sz="2800" dirty="0" smtClean="0"/>
          </a:p>
          <a:p>
            <a:pPr marL="271463" indent="-271463"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t-BR" sz="2800" dirty="0" smtClean="0"/>
              <a:t>Óbito em 4 meses por </a:t>
            </a:r>
            <a:r>
              <a:rPr lang="pt-BR" sz="2800" dirty="0" err="1" smtClean="0"/>
              <a:t>carcinomatose</a:t>
            </a:r>
            <a:r>
              <a:rPr lang="pt-BR" sz="2800" dirty="0" smtClean="0"/>
              <a:t> peritoneal</a:t>
            </a:r>
          </a:p>
          <a:p>
            <a:pPr>
              <a:buFont typeface="Times New Roman" pitchFamily="16" charset="0"/>
              <a:buNone/>
              <a:defRPr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5000">
                <a:solidFill>
                  <a:srgbClr val="04617B"/>
                </a:solidFill>
                <a:latin typeface="Calibri" pitchFamily="34" charset="0"/>
              </a:rPr>
              <a:t>Cenário clínico 2</a:t>
            </a: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457200" y="2349500"/>
            <a:ext cx="8229600" cy="4389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>
                <a:solidFill>
                  <a:srgbClr val="000000"/>
                </a:solidFill>
                <a:latin typeface="Constantia" pitchFamily="18" charset="0"/>
              </a:rPr>
              <a:t>P.R.S.M., sexo masculino, 55 anos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>
                <a:solidFill>
                  <a:srgbClr val="000000"/>
                </a:solidFill>
                <a:latin typeface="Constantia" pitchFamily="18" charset="0"/>
              </a:rPr>
              <a:t>Dor epigástrica + emagrecimento + melena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>
                <a:solidFill>
                  <a:srgbClr val="000000"/>
                </a:solidFill>
                <a:latin typeface="Constantia" pitchFamily="18" charset="0"/>
              </a:rPr>
              <a:t>EDA: volumosa lesão ulcerada no antro com focos de sangramento ativo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>
                <a:solidFill>
                  <a:srgbClr val="000000"/>
                </a:solidFill>
                <a:latin typeface="Constantia" pitchFamily="18" charset="0"/>
              </a:rPr>
              <a:t>LHP: adenocarcinoma GIII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>
                <a:solidFill>
                  <a:srgbClr val="000000"/>
                </a:solidFill>
                <a:latin typeface="Constantia" pitchFamily="18" charset="0"/>
              </a:rPr>
              <a:t>Indicado tratamento primário cirúrgico pelo sangramento tumoral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600">
                <a:solidFill>
                  <a:srgbClr val="000000"/>
                </a:solidFill>
                <a:latin typeface="Constantia" pitchFamily="18" charset="0"/>
              </a:rPr>
              <a:t>Ressecção multiorgânica laparoscópica em 08/2016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8013" cy="1141413"/>
          </a:xfrm>
        </p:spPr>
        <p:txBody>
          <a:bodyPr/>
          <a:lstStyle/>
          <a:p>
            <a:endParaRPr lang="pt-BR" smtClean="0"/>
          </a:p>
        </p:txBody>
      </p:sp>
      <p:pic>
        <p:nvPicPr>
          <p:cNvPr id="4" name="GST Paulo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500063" y="142875"/>
            <a:ext cx="8232775" cy="65865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25538"/>
            <a:ext cx="4635500" cy="2606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32213"/>
            <a:ext cx="4635500" cy="2608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35500" y="1125538"/>
            <a:ext cx="4508500" cy="2606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35500" y="3732213"/>
            <a:ext cx="4508500" cy="2593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852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5000">
                <a:solidFill>
                  <a:srgbClr val="04617B"/>
                </a:solidFill>
                <a:latin typeface="Calibri" pitchFamily="34" charset="0"/>
              </a:rPr>
              <a:t>Cenário clínico 2</a:t>
            </a: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468313" y="1916113"/>
            <a:ext cx="8229600" cy="4389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Constantia" pitchFamily="18" charset="0"/>
              </a:rPr>
              <a:t>Tempo de cirurgia: 4h e 30’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Constantia" pitchFamily="18" charset="0"/>
              </a:rPr>
              <a:t>Não houve transfusão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Constantia" pitchFamily="18" charset="0"/>
              </a:rPr>
              <a:t>Dieta oral no segundo dia pós-op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Constantia" pitchFamily="18" charset="0"/>
              </a:rPr>
              <a:t>LHP: pT4bN3a (7 lfn+ / 54 lfn)</a:t>
            </a:r>
            <a:endParaRPr lang="pt-BR" sz="3200">
              <a:solidFill>
                <a:srgbClr val="000000"/>
              </a:solidFill>
              <a:latin typeface="Constantia" pitchFamily="18" charset="0"/>
            </a:endParaRP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3200">
                <a:solidFill>
                  <a:srgbClr val="000000"/>
                </a:solidFill>
                <a:latin typeface="Constantia" pitchFamily="18" charset="0"/>
              </a:rPr>
              <a:t>Adjuvância com FOLFOX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3200">
                <a:solidFill>
                  <a:srgbClr val="000000"/>
                </a:solidFill>
                <a:latin typeface="Constantia" pitchFamily="18" charset="0"/>
              </a:rPr>
              <a:t>SED atualmente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457200" y="692150"/>
            <a:ext cx="8229600" cy="708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5000" b="1">
                <a:solidFill>
                  <a:srgbClr val="04617B"/>
                </a:solidFill>
                <a:latin typeface="Calibri" pitchFamily="34" charset="0"/>
              </a:rPr>
              <a:t>CONCLUSÃO</a:t>
            </a:r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457200" y="1628775"/>
            <a:ext cx="8229600" cy="4824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>
                <a:solidFill>
                  <a:srgbClr val="002060"/>
                </a:solidFill>
                <a:latin typeface="Constantia" pitchFamily="18" charset="0"/>
              </a:rPr>
              <a:t>Nem todo CA gástrico cT4b é pT4b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>
                <a:solidFill>
                  <a:srgbClr val="0070C0"/>
                </a:solidFill>
                <a:latin typeface="Constantia" pitchFamily="18" charset="0"/>
              </a:rPr>
              <a:t>Há falhas na avaliação por TC, USG endoscópico e mesmo no </a:t>
            </a:r>
            <a:r>
              <a:rPr lang="pt-BR" sz="2600" dirty="0" smtClean="0">
                <a:solidFill>
                  <a:srgbClr val="0070C0"/>
                </a:solidFill>
                <a:latin typeface="Constantia" pitchFamily="18" charset="0"/>
              </a:rPr>
              <a:t>intra-operatório (reação </a:t>
            </a:r>
            <a:r>
              <a:rPr lang="pt-BR" sz="2600" dirty="0" err="1" smtClean="0">
                <a:solidFill>
                  <a:srgbClr val="0070C0"/>
                </a:solidFill>
                <a:latin typeface="Constantia" pitchFamily="18" charset="0"/>
              </a:rPr>
              <a:t>desmoplásica</a:t>
            </a:r>
            <a:r>
              <a:rPr lang="pt-BR" sz="2600" dirty="0" smtClean="0">
                <a:solidFill>
                  <a:srgbClr val="0070C0"/>
                </a:solidFill>
                <a:latin typeface="Constantia" pitchFamily="18" charset="0"/>
              </a:rPr>
              <a:t>!)</a:t>
            </a:r>
            <a:endParaRPr lang="pt-BR" sz="2600" dirty="0">
              <a:solidFill>
                <a:srgbClr val="0070C0"/>
              </a:solidFill>
              <a:latin typeface="Constantia" pitchFamily="18" charset="0"/>
            </a:endParaRP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>
                <a:solidFill>
                  <a:srgbClr val="002060"/>
                </a:solidFill>
                <a:latin typeface="Constantia" pitchFamily="18" charset="0"/>
              </a:rPr>
              <a:t>Ressecção RO e status </a:t>
            </a:r>
            <a:r>
              <a:rPr lang="pt-BR" sz="2600" dirty="0" err="1">
                <a:solidFill>
                  <a:srgbClr val="002060"/>
                </a:solidFill>
                <a:latin typeface="Constantia" pitchFamily="18" charset="0"/>
              </a:rPr>
              <a:t>linfonodal</a:t>
            </a:r>
            <a:r>
              <a:rPr lang="pt-BR" sz="2600" dirty="0">
                <a:solidFill>
                  <a:srgbClr val="002060"/>
                </a:solidFill>
                <a:latin typeface="Constantia" pitchFamily="18" charset="0"/>
              </a:rPr>
              <a:t> são os principais fatores prognósticos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>
                <a:solidFill>
                  <a:srgbClr val="0070C0"/>
                </a:solidFill>
                <a:latin typeface="Constantia" pitchFamily="18" charset="0"/>
              </a:rPr>
              <a:t>Ressecção </a:t>
            </a:r>
            <a:r>
              <a:rPr lang="pt-BR" sz="2600" dirty="0" err="1">
                <a:solidFill>
                  <a:srgbClr val="0070C0"/>
                </a:solidFill>
                <a:latin typeface="Constantia" pitchFamily="18" charset="0"/>
              </a:rPr>
              <a:t>multiorgânica</a:t>
            </a:r>
            <a:r>
              <a:rPr lang="pt-BR" sz="2600" dirty="0">
                <a:solidFill>
                  <a:srgbClr val="0070C0"/>
                </a:solidFill>
                <a:latin typeface="Constantia" pitchFamily="18" charset="0"/>
              </a:rPr>
              <a:t> deve ser realizada em centros de referência por equipe experiente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>
                <a:solidFill>
                  <a:srgbClr val="002060"/>
                </a:solidFill>
                <a:latin typeface="Constantia" pitchFamily="18" charset="0"/>
              </a:rPr>
              <a:t>A </a:t>
            </a:r>
            <a:r>
              <a:rPr lang="pt-BR" sz="2600" dirty="0" err="1">
                <a:solidFill>
                  <a:srgbClr val="002060"/>
                </a:solidFill>
                <a:latin typeface="Constantia" pitchFamily="18" charset="0"/>
              </a:rPr>
              <a:t>duodenopancreatectomia</a:t>
            </a:r>
            <a:r>
              <a:rPr lang="pt-BR" sz="2600" dirty="0">
                <a:solidFill>
                  <a:srgbClr val="002060"/>
                </a:solidFill>
                <a:latin typeface="Constantia" pitchFamily="18" charset="0"/>
              </a:rPr>
              <a:t> é uma indicação de exceção!!!</a:t>
            </a:r>
          </a:p>
          <a:p>
            <a:pPr marL="271463" indent="-271463">
              <a:spcBef>
                <a:spcPts val="65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600" dirty="0">
                <a:solidFill>
                  <a:srgbClr val="0070C0"/>
                </a:solidFill>
                <a:latin typeface="Constantia" pitchFamily="18" charset="0"/>
              </a:rPr>
              <a:t>O tratamento multimodal poderá contribuir para melhor sobrevida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774700"/>
            <a:ext cx="8259763" cy="1414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-2413000" y="5157788"/>
            <a:ext cx="2022475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18360"/>
          <a:lstStyle/>
          <a:p>
            <a:pPr algn="r">
              <a:spcBef>
                <a:spcPts val="650"/>
              </a:spcBef>
              <a:buClrTx/>
              <a:buSzPct val="9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>
                <a:solidFill>
                  <a:srgbClr val="FFFFFF"/>
                </a:solidFill>
                <a:latin typeface="Constantia" pitchFamily="18" charset="0"/>
              </a:rPr>
              <a:t>Paciente c/ CA gástrico localmente avançado (T4b / bulky N2 / LFN paraórtico)</a:t>
            </a:r>
          </a:p>
        </p:txBody>
      </p:sp>
      <p:sp>
        <p:nvSpPr>
          <p:cNvPr id="30724" name="AutoShape 3"/>
          <p:cNvSpPr>
            <a:spLocks noChangeArrowheads="1"/>
          </p:cNvSpPr>
          <p:nvPr/>
        </p:nvSpPr>
        <p:spPr bwMode="auto">
          <a:xfrm>
            <a:off x="2370138" y="2365375"/>
            <a:ext cx="4392612" cy="3744913"/>
          </a:xfrm>
          <a:prstGeom prst="triangle">
            <a:avLst>
              <a:gd name="adj" fmla="val 50000"/>
            </a:avLst>
          </a:prstGeom>
          <a:solidFill>
            <a:srgbClr val="0F6FC6"/>
          </a:solidFill>
          <a:ln w="25560" cap="sq">
            <a:solidFill>
              <a:srgbClr val="085091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dirty="0">
                <a:solidFill>
                  <a:srgbClr val="FFFFFF"/>
                </a:solidFill>
                <a:latin typeface="Constantia" pitchFamily="18" charset="0"/>
              </a:rPr>
              <a:t>Paciente </a:t>
            </a:r>
            <a:r>
              <a:rPr lang="pt-BR" sz="2000" dirty="0" smtClean="0">
                <a:solidFill>
                  <a:srgbClr val="FFFFFF"/>
                </a:solidFill>
                <a:latin typeface="Constantia" pitchFamily="18" charset="0"/>
              </a:rPr>
              <a:t> com Câncer  Gástrico </a:t>
            </a:r>
            <a:r>
              <a:rPr lang="pt-BR" sz="2000" dirty="0">
                <a:solidFill>
                  <a:srgbClr val="FFFFFF"/>
                </a:solidFill>
                <a:latin typeface="Constantia" pitchFamily="18" charset="0"/>
              </a:rPr>
              <a:t>Localmente Avançado</a:t>
            </a:r>
          </a:p>
          <a:p>
            <a:pPr algn="ct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dirty="0">
                <a:solidFill>
                  <a:srgbClr val="FFFFFF"/>
                </a:solidFill>
                <a:latin typeface="Constantia" pitchFamily="18" charset="0"/>
              </a:rPr>
              <a:t> (T4b )</a:t>
            </a:r>
          </a:p>
        </p:txBody>
      </p:sp>
      <p:sp>
        <p:nvSpPr>
          <p:cNvPr id="30725" name="Text Box 4"/>
          <p:cNvSpPr txBox="1">
            <a:spLocks noChangeArrowheads="1"/>
          </p:cNvSpPr>
          <p:nvPr/>
        </p:nvSpPr>
        <p:spPr bwMode="auto">
          <a:xfrm>
            <a:off x="3716338" y="1979613"/>
            <a:ext cx="16922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buClrTx/>
              <a:buSzPct val="9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CIRURGIA RO</a:t>
            </a:r>
          </a:p>
        </p:txBody>
      </p:sp>
      <p:sp>
        <p:nvSpPr>
          <p:cNvPr id="30726" name="Text Box 5"/>
          <p:cNvSpPr txBox="1">
            <a:spLocks noChangeArrowheads="1"/>
          </p:cNvSpPr>
          <p:nvPr/>
        </p:nvSpPr>
        <p:spPr bwMode="auto">
          <a:xfrm>
            <a:off x="0" y="5229225"/>
            <a:ext cx="2506663" cy="91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buClrTx/>
              <a:buSzPct val="9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Equipe multidisciplinar</a:t>
            </a:r>
          </a:p>
          <a:p>
            <a:pPr eaLnBrk="1" hangingPunct="1">
              <a:buClrTx/>
              <a:buSzPct val="9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Tratamento multimodal</a:t>
            </a:r>
          </a:p>
          <a:p>
            <a:pPr eaLnBrk="1" hangingPunct="1">
              <a:buClrTx/>
              <a:buSzPct val="9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Cirurgião experiente</a:t>
            </a:r>
          </a:p>
        </p:txBody>
      </p:sp>
      <p:sp>
        <p:nvSpPr>
          <p:cNvPr id="30727" name="Text Box 6"/>
          <p:cNvSpPr txBox="1">
            <a:spLocks noChangeArrowheads="1"/>
          </p:cNvSpPr>
          <p:nvPr/>
        </p:nvSpPr>
        <p:spPr bwMode="auto">
          <a:xfrm>
            <a:off x="6878638" y="5681663"/>
            <a:ext cx="225901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buClrTx/>
              <a:buSzPct val="9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Centro de referência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571500" y="1071563"/>
            <a:ext cx="7929563" cy="636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rIns="0" bIns="0"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500">
                <a:solidFill>
                  <a:srgbClr val="04617B"/>
                </a:solidFill>
                <a:latin typeface="Calibri" pitchFamily="34" charset="0"/>
              </a:rPr>
              <a:t>www.doutorandremaciel.com.br</a:t>
            </a:r>
          </a:p>
        </p:txBody>
      </p:sp>
      <p:pic>
        <p:nvPicPr>
          <p:cNvPr id="6" name="Espaço Reservado para Conteúdo 5" descr="FAMÍLIA PLURAL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 rot="16200000">
            <a:off x="345250" y="2512212"/>
            <a:ext cx="4095780" cy="3071835"/>
          </a:xfrm>
        </p:spPr>
      </p:pic>
      <p:pic>
        <p:nvPicPr>
          <p:cNvPr id="2050" name="Picture 2" descr="C:\Users\oem\Desktop\IMAGENS E FOTOS\Fofo RI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1365" y="2000240"/>
            <a:ext cx="3053973" cy="4071965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3489511" y="6286520"/>
            <a:ext cx="2223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</a:rPr>
              <a:t>andremaciel</a:t>
            </a:r>
            <a:r>
              <a:rPr lang="pt-BR" dirty="0" smtClean="0">
                <a:solidFill>
                  <a:schemeClr val="tx1"/>
                </a:solidFill>
              </a:rPr>
              <a:t>_</a:t>
            </a:r>
            <a:r>
              <a:rPr lang="pt-BR" b="1" dirty="0" smtClean="0">
                <a:solidFill>
                  <a:schemeClr val="tx1"/>
                </a:solidFill>
              </a:rPr>
              <a:t>1977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0450" y="792163"/>
            <a:ext cx="8650288" cy="18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997200"/>
            <a:ext cx="4797425" cy="2232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92725" y="2636838"/>
            <a:ext cx="3303588" cy="3382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1209</TotalTime>
  <Words>1167</Words>
  <PresentationFormat>Apresentação na tela (4:3)</PresentationFormat>
  <Paragraphs>356</Paragraphs>
  <Slides>32</Slides>
  <Notes>22</Notes>
  <HiddenSlides>0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32</vt:i4>
      </vt:variant>
    </vt:vector>
  </HeadingPairs>
  <TitlesOfParts>
    <vt:vector size="34" baseType="lpstr">
      <vt:lpstr>Tema do Office</vt:lpstr>
      <vt:lpstr>1_Tema do Office</vt:lpstr>
      <vt:lpstr>CÂNCER GÁSTRICO TRATAMENTO DOS TUMORES LOCALMENTE AVANÇADOS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Casuística do INCa – 2000 -2013 (42 casos)</vt:lpstr>
      <vt:lpstr>Casuística do INCa – 2000 -2013 (42 casos)</vt:lpstr>
      <vt:lpstr>Casuística do INCa – 2000 -2013 (42 casos)</vt:lpstr>
      <vt:lpstr>Slide 18</vt:lpstr>
      <vt:lpstr>Procedimento cirúrgico</vt:lpstr>
      <vt:lpstr>Procedimento cirúrgico</vt:lpstr>
      <vt:lpstr>Procedimento cirúrgico</vt:lpstr>
      <vt:lpstr>Procedimento cirúrgico</vt:lpstr>
      <vt:lpstr>Procedimento cirúrgico</vt:lpstr>
      <vt:lpstr>Cenário clínico 1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 CONGRESSO INTERNACIONAL DE CÂNCER GÁSTRICO “HIGHLIGHTS”</dc:title>
  <dc:creator>DieDré</dc:creator>
  <cp:lastModifiedBy>oem</cp:lastModifiedBy>
  <cp:revision>243</cp:revision>
  <cp:lastPrinted>1601-01-01T00:00:00Z</cp:lastPrinted>
  <dcterms:created xsi:type="dcterms:W3CDTF">2013-07-06T20:29:15Z</dcterms:created>
  <dcterms:modified xsi:type="dcterms:W3CDTF">2020-07-14T21:07:24Z</dcterms:modified>
</cp:coreProperties>
</file>