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8" r:id="rId4"/>
    <p:sldId id="269" r:id="rId5"/>
    <p:sldId id="270" r:id="rId6"/>
    <p:sldId id="271" r:id="rId7"/>
    <p:sldId id="286" r:id="rId8"/>
    <p:sldId id="273" r:id="rId9"/>
    <p:sldId id="274" r:id="rId10"/>
    <p:sldId id="275" r:id="rId11"/>
    <p:sldId id="272" r:id="rId12"/>
    <p:sldId id="278" r:id="rId13"/>
    <p:sldId id="281" r:id="rId14"/>
    <p:sldId id="280" r:id="rId15"/>
    <p:sldId id="276" r:id="rId16"/>
    <p:sldId id="277" r:id="rId17"/>
    <p:sldId id="279" r:id="rId18"/>
    <p:sldId id="283" r:id="rId19"/>
    <p:sldId id="282" r:id="rId20"/>
    <p:sldId id="285" r:id="rId21"/>
    <p:sldId id="284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AC1B-029F-4A23-AA45-CE121DF0D4C4}" type="datetimeFigureOut">
              <a:rPr lang="pt-BR" smtClean="0"/>
              <a:pPr/>
              <a:t>14/05/2020</a:t>
            </a:fld>
            <a:endParaRPr lang="pt-B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C0E1-A8EB-4EF1-A8DA-EB48BCB2DDF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AC1B-029F-4A23-AA45-CE121DF0D4C4}" type="datetimeFigureOut">
              <a:rPr lang="pt-BR" smtClean="0"/>
              <a:pPr/>
              <a:t>14/05/2020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C0E1-A8EB-4EF1-A8DA-EB48BCB2DDF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AC1B-029F-4A23-AA45-CE121DF0D4C4}" type="datetimeFigureOut">
              <a:rPr lang="pt-BR" smtClean="0"/>
              <a:pPr/>
              <a:t>14/05/2020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C0E1-A8EB-4EF1-A8DA-EB48BCB2DDF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AC1B-029F-4A23-AA45-CE121DF0D4C4}" type="datetimeFigureOut">
              <a:rPr lang="pt-BR" smtClean="0"/>
              <a:pPr/>
              <a:t>14/05/2020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C0E1-A8EB-4EF1-A8DA-EB48BCB2DDF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AC1B-029F-4A23-AA45-CE121DF0D4C4}" type="datetimeFigureOut">
              <a:rPr lang="pt-BR" smtClean="0"/>
              <a:pPr/>
              <a:t>14/05/2020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C0E1-A8EB-4EF1-A8DA-EB48BCB2DDF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AC1B-029F-4A23-AA45-CE121DF0D4C4}" type="datetimeFigureOut">
              <a:rPr lang="pt-BR" smtClean="0"/>
              <a:pPr/>
              <a:t>14/05/2020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C0E1-A8EB-4EF1-A8DA-EB48BCB2DDF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AC1B-029F-4A23-AA45-CE121DF0D4C4}" type="datetimeFigureOut">
              <a:rPr lang="pt-BR" smtClean="0"/>
              <a:pPr/>
              <a:t>14/05/2020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C0E1-A8EB-4EF1-A8DA-EB48BCB2DDF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AC1B-029F-4A23-AA45-CE121DF0D4C4}" type="datetimeFigureOut">
              <a:rPr lang="pt-BR" smtClean="0"/>
              <a:pPr/>
              <a:t>14/05/2020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C0E1-A8EB-4EF1-A8DA-EB48BCB2DDF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AC1B-029F-4A23-AA45-CE121DF0D4C4}" type="datetimeFigureOut">
              <a:rPr lang="pt-BR" smtClean="0"/>
              <a:pPr/>
              <a:t>14/05/2020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9E4C0E1-A8EB-4EF1-A8DA-EB48BCB2DDF3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AC1B-029F-4A23-AA45-CE121DF0D4C4}" type="datetimeFigureOut">
              <a:rPr lang="pt-BR" smtClean="0"/>
              <a:pPr/>
              <a:t>14/05/2020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C0E1-A8EB-4EF1-A8DA-EB48BCB2DDF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AC1B-029F-4A23-AA45-CE121DF0D4C4}" type="datetimeFigureOut">
              <a:rPr lang="pt-BR" smtClean="0"/>
              <a:pPr/>
              <a:t>14/05/2020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C0E1-A8EB-4EF1-A8DA-EB48BCB2DDF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EEAAC1B-029F-4A23-AA45-CE121DF0D4C4}" type="datetimeFigureOut">
              <a:rPr lang="pt-BR" smtClean="0"/>
              <a:pPr/>
              <a:t>14/05/2020</a:t>
            </a:fld>
            <a:endParaRPr lang="pt-B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9E4C0E1-A8EB-4EF1-A8DA-EB48BCB2DDF3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544" y="764704"/>
            <a:ext cx="8280920" cy="1440160"/>
          </a:xfrm>
        </p:spPr>
        <p:txBody>
          <a:bodyPr>
            <a:noAutofit/>
          </a:bodyPr>
          <a:lstStyle/>
          <a:p>
            <a:pPr algn="ctr"/>
            <a:endParaRPr lang="pt-BR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08484" y="2768877"/>
            <a:ext cx="7999040" cy="2232248"/>
          </a:xfrm>
        </p:spPr>
        <p:txBody>
          <a:bodyPr>
            <a:normAutofit fontScale="25000" lnSpcReduction="20000"/>
          </a:bodyPr>
          <a:lstStyle/>
          <a:p>
            <a:pPr algn="ctr">
              <a:defRPr/>
            </a:pPr>
            <a:r>
              <a:rPr lang="en-US" sz="16000" b="1" dirty="0" err="1"/>
              <a:t>Proposta</a:t>
            </a:r>
            <a:r>
              <a:rPr lang="en-US" sz="16000" b="1" dirty="0"/>
              <a:t> de </a:t>
            </a:r>
            <a:r>
              <a:rPr lang="en-US" sz="16000" b="1" dirty="0" err="1"/>
              <a:t>Centralização</a:t>
            </a:r>
            <a:r>
              <a:rPr lang="en-US" sz="16000" b="1" dirty="0"/>
              <a:t> </a:t>
            </a:r>
            <a:r>
              <a:rPr lang="en-US" sz="16000" b="1" dirty="0" smtClean="0"/>
              <a:t>da</a:t>
            </a:r>
          </a:p>
          <a:p>
            <a:pPr algn="ctr">
              <a:defRPr/>
            </a:pPr>
            <a:r>
              <a:rPr lang="en-US" sz="16000" b="1" dirty="0" smtClean="0"/>
              <a:t> </a:t>
            </a:r>
            <a:r>
              <a:rPr lang="en-US" sz="16000" b="1" dirty="0" err="1"/>
              <a:t>Atenção</a:t>
            </a:r>
            <a:r>
              <a:rPr lang="en-US" sz="16000" b="1" dirty="0"/>
              <a:t> </a:t>
            </a:r>
            <a:r>
              <a:rPr lang="en-US" sz="16000" b="1" dirty="0" err="1"/>
              <a:t>ao</a:t>
            </a:r>
            <a:r>
              <a:rPr lang="en-US" sz="16000" b="1" dirty="0"/>
              <a:t> </a:t>
            </a:r>
            <a:r>
              <a:rPr lang="en-US" sz="16000" b="1" dirty="0" err="1"/>
              <a:t>Câncer</a:t>
            </a:r>
            <a:r>
              <a:rPr lang="en-US" sz="16000" b="1" dirty="0"/>
              <a:t> </a:t>
            </a:r>
            <a:r>
              <a:rPr lang="en-US" sz="16000" b="1" dirty="0" err="1"/>
              <a:t>Gástrico</a:t>
            </a:r>
            <a:r>
              <a:rPr lang="en-US" sz="16000" b="1" dirty="0"/>
              <a:t> </a:t>
            </a:r>
            <a:r>
              <a:rPr lang="en-US" sz="16000" b="1" dirty="0" smtClean="0"/>
              <a:t>no</a:t>
            </a:r>
          </a:p>
          <a:p>
            <a:pPr algn="ctr">
              <a:defRPr/>
            </a:pPr>
            <a:r>
              <a:rPr lang="en-US" sz="16000" b="1" dirty="0" smtClean="0"/>
              <a:t> </a:t>
            </a:r>
            <a:r>
              <a:rPr lang="en-US" sz="16000" b="1" dirty="0"/>
              <a:t>Estado do Rio de Janeiro</a:t>
            </a:r>
            <a:endParaRPr lang="pt-BR" sz="16000" b="1" dirty="0"/>
          </a:p>
          <a:p>
            <a:pPr>
              <a:defRPr/>
            </a:pPr>
            <a:endParaRPr lang="pt-BR" sz="16000" b="1" dirty="0"/>
          </a:p>
          <a:p>
            <a:pPr algn="ctr"/>
            <a:r>
              <a:rPr lang="pt-BR" sz="16000" b="1" dirty="0" smtClean="0"/>
              <a:t>	</a:t>
            </a:r>
          </a:p>
          <a:p>
            <a:pPr algn="ctr"/>
            <a:endParaRPr lang="pt-BR" sz="54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285720" y="5103674"/>
            <a:ext cx="7272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pt-BR" dirty="0"/>
              <a:t>André Maciel da </a:t>
            </a:r>
            <a:r>
              <a:rPr lang="pt-BR" dirty="0" smtClean="0"/>
              <a:t>Silva</a:t>
            </a:r>
          </a:p>
          <a:p>
            <a:pPr>
              <a:spcBef>
                <a:spcPct val="0"/>
              </a:spcBef>
            </a:pPr>
            <a:r>
              <a:rPr lang="pt-BR" dirty="0" smtClean="0"/>
              <a:t>Presidente da </a:t>
            </a:r>
            <a:r>
              <a:rPr lang="pt-BR" dirty="0" smtClean="0"/>
              <a:t>SBCO-RJ</a:t>
            </a:r>
          </a:p>
          <a:p>
            <a:pPr>
              <a:spcBef>
                <a:spcPct val="0"/>
              </a:spcBef>
            </a:pPr>
            <a:r>
              <a:rPr lang="pt-BR" dirty="0" smtClean="0"/>
              <a:t>Diretor da Seção de Cirurgia </a:t>
            </a:r>
            <a:r>
              <a:rPr lang="pt-BR" dirty="0" err="1" smtClean="0"/>
              <a:t>Oncológica</a:t>
            </a:r>
            <a:r>
              <a:rPr lang="pt-BR" dirty="0" smtClean="0"/>
              <a:t> do Núcleo Central do CBC</a:t>
            </a:r>
            <a:endParaRPr lang="pt-BR" dirty="0"/>
          </a:p>
          <a:p>
            <a:pPr>
              <a:spcBef>
                <a:spcPct val="0"/>
              </a:spcBef>
            </a:pPr>
            <a:r>
              <a:rPr lang="en-US" dirty="0" err="1"/>
              <a:t>Chefe</a:t>
            </a:r>
            <a:r>
              <a:rPr lang="en-US" dirty="0"/>
              <a:t> do </a:t>
            </a:r>
            <a:r>
              <a:rPr lang="en-US" dirty="0" err="1"/>
              <a:t>Serviço</a:t>
            </a:r>
            <a:r>
              <a:rPr lang="en-US" dirty="0"/>
              <a:t> de </a:t>
            </a:r>
            <a:r>
              <a:rPr lang="en-US" dirty="0" err="1"/>
              <a:t>Cirurgia</a:t>
            </a:r>
            <a:r>
              <a:rPr lang="en-US" dirty="0"/>
              <a:t> </a:t>
            </a:r>
            <a:r>
              <a:rPr lang="en-US" dirty="0" err="1"/>
              <a:t>Geral</a:t>
            </a:r>
            <a:r>
              <a:rPr lang="en-US" dirty="0"/>
              <a:t> do Hospital Federal do </a:t>
            </a:r>
            <a:r>
              <a:rPr lang="en-US" dirty="0" err="1"/>
              <a:t>Andaraí</a:t>
            </a:r>
            <a:endParaRPr lang="en-US" dirty="0"/>
          </a:p>
          <a:p>
            <a:pPr>
              <a:spcBef>
                <a:spcPct val="0"/>
              </a:spcBef>
            </a:pPr>
            <a:r>
              <a:rPr lang="en-US" dirty="0" err="1"/>
              <a:t>Cirurgião</a:t>
            </a:r>
            <a:r>
              <a:rPr lang="en-US" dirty="0"/>
              <a:t> </a:t>
            </a:r>
            <a:r>
              <a:rPr lang="en-US" dirty="0" err="1"/>
              <a:t>Oncológico</a:t>
            </a:r>
            <a:r>
              <a:rPr lang="en-US" dirty="0"/>
              <a:t> do </a:t>
            </a:r>
            <a:r>
              <a:rPr lang="en-US" dirty="0" err="1"/>
              <a:t>INCa</a:t>
            </a:r>
            <a:endParaRPr lang="en-US" dirty="0"/>
          </a:p>
          <a:p>
            <a:pPr>
              <a:spcBef>
                <a:spcPct val="0"/>
              </a:spcBef>
            </a:pPr>
            <a:r>
              <a:rPr lang="en-US" dirty="0" err="1"/>
              <a:t>Membro</a:t>
            </a:r>
            <a:r>
              <a:rPr lang="en-US" dirty="0"/>
              <a:t> Titular – CBC / SBCO / ABCG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13104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11560" y="789019"/>
            <a:ext cx="7848872" cy="779934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Diagnóstico</a:t>
            </a:r>
            <a:r>
              <a:rPr lang="en-US" b="1" dirty="0" smtClean="0"/>
              <a:t> </a:t>
            </a:r>
            <a:r>
              <a:rPr lang="en-US" b="1" dirty="0" err="1" smtClean="0"/>
              <a:t>Situacional</a:t>
            </a:r>
            <a:r>
              <a:rPr lang="en-US" b="1" dirty="0" smtClean="0"/>
              <a:t> - </a:t>
            </a:r>
            <a:r>
              <a:rPr lang="en-US" b="1" dirty="0" err="1" smtClean="0"/>
              <a:t>Mundo</a:t>
            </a:r>
            <a:endParaRPr lang="pt-BR" b="1" dirty="0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0" y="2060575"/>
            <a:ext cx="8229600" cy="42640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b="1" smtClean="0"/>
          </a:p>
          <a:p>
            <a:endParaRPr lang="pt-BR" smtClean="0"/>
          </a:p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732827"/>
            <a:ext cx="6325096" cy="49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298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1071546"/>
            <a:ext cx="8229600" cy="792088"/>
          </a:xfrm>
        </p:spPr>
        <p:txBody>
          <a:bodyPr>
            <a:noAutofit/>
          </a:bodyPr>
          <a:lstStyle/>
          <a:p>
            <a:r>
              <a:rPr lang="en-US" sz="4000" b="1" dirty="0" err="1" smtClean="0"/>
              <a:t>Diagnóstico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Situacional</a:t>
            </a:r>
            <a:r>
              <a:rPr lang="en-US" sz="4000" b="1" dirty="0" smtClean="0"/>
              <a:t>  –  </a:t>
            </a:r>
            <a:r>
              <a:rPr lang="en-US" sz="4000" b="1" dirty="0" err="1" smtClean="0"/>
              <a:t>Brasil</a:t>
            </a:r>
            <a:r>
              <a:rPr lang="en-US" sz="4000" b="1" dirty="0" smtClean="0"/>
              <a:t>: </a:t>
            </a:r>
            <a:br>
              <a:rPr lang="en-US" sz="4000" b="1" dirty="0" smtClean="0"/>
            </a:br>
            <a:r>
              <a:rPr lang="en-US" sz="4000" b="1" dirty="0" smtClean="0"/>
              <a:t>21.230 </a:t>
            </a:r>
            <a:r>
              <a:rPr lang="en-US" sz="4000" b="1" dirty="0" err="1" smtClean="0"/>
              <a:t>novos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casos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em</a:t>
            </a:r>
            <a:r>
              <a:rPr lang="en-US" sz="4000" b="1" dirty="0" smtClean="0"/>
              <a:t> 2020 </a:t>
            </a:r>
            <a:endParaRPr lang="pt-BR" sz="4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668" y="2500306"/>
            <a:ext cx="8812170" cy="301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11166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704088"/>
            <a:ext cx="8568952" cy="852704"/>
          </a:xfrm>
        </p:spPr>
        <p:txBody>
          <a:bodyPr>
            <a:normAutofit/>
          </a:bodyPr>
          <a:lstStyle/>
          <a:p>
            <a:r>
              <a:rPr lang="en-US" dirty="0" err="1" smtClean="0"/>
              <a:t>Diagnóstico</a:t>
            </a:r>
            <a:r>
              <a:rPr lang="en-US" dirty="0" smtClean="0"/>
              <a:t> </a:t>
            </a:r>
            <a:r>
              <a:rPr lang="en-US" dirty="0" err="1" smtClean="0"/>
              <a:t>Situacional</a:t>
            </a:r>
            <a:r>
              <a:rPr lang="en-US" dirty="0" smtClean="0"/>
              <a:t> – RJ 2020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493520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1</a:t>
            </a:r>
            <a:r>
              <a:rPr lang="en-US" dirty="0" smtClean="0"/>
              <a:t>66</a:t>
            </a:r>
            <a:r>
              <a:rPr lang="en-US" sz="3600" dirty="0" smtClean="0"/>
              <a:t>0</a:t>
            </a:r>
            <a:r>
              <a:rPr lang="en-US" dirty="0" smtClean="0"/>
              <a:t>  NOVOS CASOS NO ESTADO</a:t>
            </a:r>
          </a:p>
          <a:p>
            <a:r>
              <a:rPr lang="en-US" dirty="0" smtClean="0"/>
              <a:t>65</a:t>
            </a:r>
            <a:r>
              <a:rPr lang="en-US" sz="3500" dirty="0" smtClean="0"/>
              <a:t>0</a:t>
            </a:r>
            <a:r>
              <a:rPr lang="en-US" dirty="0" smtClean="0"/>
              <a:t>  CASOS NA CAPITAL FLUMINENSE</a:t>
            </a:r>
          </a:p>
          <a:p>
            <a:r>
              <a:rPr lang="en-US" dirty="0" err="1" smtClean="0"/>
              <a:t>Sobrevida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5 </a:t>
            </a:r>
            <a:r>
              <a:rPr lang="en-US" dirty="0" err="1" smtClean="0"/>
              <a:t>anos</a:t>
            </a:r>
            <a:r>
              <a:rPr lang="en-US" dirty="0" smtClean="0"/>
              <a:t> ~25%...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3573016"/>
            <a:ext cx="4120050" cy="314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250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8208912" cy="720080"/>
          </a:xfrm>
        </p:spPr>
        <p:txBody>
          <a:bodyPr>
            <a:normAutofit/>
          </a:bodyPr>
          <a:lstStyle/>
          <a:p>
            <a:r>
              <a:rPr lang="en-US" sz="4000" b="1" dirty="0" err="1" smtClean="0"/>
              <a:t>Planejamento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estratégico</a:t>
            </a:r>
            <a:r>
              <a:rPr lang="en-US" sz="4000" b="1" dirty="0" smtClean="0"/>
              <a:t> - </a:t>
            </a:r>
            <a:r>
              <a:rPr lang="en-US" sz="4000" b="1" dirty="0" err="1" smtClean="0"/>
              <a:t>prevenção</a:t>
            </a:r>
            <a:endParaRPr lang="pt-BR" sz="40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6940" y="2276872"/>
            <a:ext cx="8229600" cy="3600400"/>
          </a:xfrm>
        </p:spPr>
        <p:txBody>
          <a:bodyPr/>
          <a:lstStyle/>
          <a:p>
            <a:r>
              <a:rPr lang="en-US" dirty="0" err="1" smtClean="0"/>
              <a:t>Saneamento</a:t>
            </a:r>
            <a:r>
              <a:rPr lang="en-US" dirty="0" smtClean="0"/>
              <a:t> </a:t>
            </a:r>
            <a:r>
              <a:rPr lang="en-US" dirty="0" err="1" smtClean="0"/>
              <a:t>básico</a:t>
            </a:r>
            <a:r>
              <a:rPr lang="en-US" dirty="0" smtClean="0"/>
              <a:t> – </a:t>
            </a:r>
            <a:r>
              <a:rPr lang="en-US" dirty="0" err="1" smtClean="0"/>
              <a:t>evitar</a:t>
            </a:r>
            <a:r>
              <a:rPr lang="en-US" dirty="0" smtClean="0"/>
              <a:t> </a:t>
            </a:r>
            <a:r>
              <a:rPr lang="en-US" dirty="0" err="1" smtClean="0"/>
              <a:t>infecção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Erradicação</a:t>
            </a:r>
            <a:r>
              <a:rPr lang="en-US" dirty="0" smtClean="0"/>
              <a:t> do </a:t>
            </a:r>
            <a:r>
              <a:rPr lang="en-US" i="1" dirty="0" smtClean="0"/>
              <a:t>Helicobacter pylori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adolescência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Educação</a:t>
            </a:r>
            <a:r>
              <a:rPr lang="en-US" dirty="0" smtClean="0"/>
              <a:t> </a:t>
            </a:r>
            <a:r>
              <a:rPr lang="en-US" dirty="0" err="1" smtClean="0"/>
              <a:t>alimentar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Abolição</a:t>
            </a:r>
            <a:r>
              <a:rPr lang="en-US" dirty="0" smtClean="0"/>
              <a:t> do </a:t>
            </a:r>
            <a:r>
              <a:rPr lang="en-US" dirty="0" err="1" smtClean="0"/>
              <a:t>tabagismo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4078690"/>
            <a:ext cx="3456384" cy="244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654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08912" cy="1080120"/>
          </a:xfrm>
        </p:spPr>
        <p:txBody>
          <a:bodyPr>
            <a:normAutofit fontScale="90000"/>
          </a:bodyPr>
          <a:lstStyle/>
          <a:p>
            <a:r>
              <a:rPr lang="en-US" sz="4000" b="1" dirty="0" err="1" smtClean="0"/>
              <a:t>Planejamento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estratégico</a:t>
            </a:r>
            <a:r>
              <a:rPr lang="en-US" sz="4000" b="1" dirty="0" smtClean="0"/>
              <a:t> – </a:t>
            </a:r>
            <a:r>
              <a:rPr lang="en-US" sz="4000" b="1" dirty="0" err="1" smtClean="0"/>
              <a:t>diagnóstico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precoce</a:t>
            </a:r>
            <a:endParaRPr lang="pt-BR" sz="40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5052" y="2392760"/>
            <a:ext cx="8229600" cy="446449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Screening </a:t>
            </a:r>
            <a:r>
              <a:rPr lang="en-US" dirty="0" err="1" smtClean="0"/>
              <a:t>aos</a:t>
            </a:r>
            <a:r>
              <a:rPr lang="en-US" dirty="0" smtClean="0"/>
              <a:t> </a:t>
            </a:r>
            <a:r>
              <a:rPr lang="en-US" dirty="0" err="1" smtClean="0"/>
              <a:t>moldes</a:t>
            </a:r>
            <a:r>
              <a:rPr lang="en-US" dirty="0" smtClean="0"/>
              <a:t> de </a:t>
            </a:r>
            <a:r>
              <a:rPr lang="en-US" dirty="0" err="1" smtClean="0"/>
              <a:t>Japão</a:t>
            </a:r>
            <a:r>
              <a:rPr lang="en-US" dirty="0" smtClean="0"/>
              <a:t> / </a:t>
            </a:r>
            <a:r>
              <a:rPr lang="en-US" dirty="0" err="1" smtClean="0"/>
              <a:t>Coreia</a:t>
            </a:r>
            <a:r>
              <a:rPr lang="en-US" dirty="0" smtClean="0"/>
              <a:t> do </a:t>
            </a:r>
            <a:r>
              <a:rPr lang="en-US" dirty="0" err="1" smtClean="0"/>
              <a:t>Sul</a:t>
            </a:r>
            <a:endParaRPr lang="en-US" dirty="0" smtClean="0"/>
          </a:p>
          <a:p>
            <a:pPr lvl="1"/>
            <a:r>
              <a:rPr lang="en-US" i="1" dirty="0" smtClean="0"/>
              <a:t>H. pylori + </a:t>
            </a:r>
            <a:r>
              <a:rPr lang="en-US" i="1" dirty="0" err="1" smtClean="0"/>
              <a:t>ou</a:t>
            </a:r>
            <a:endParaRPr lang="en-US" i="1" dirty="0" smtClean="0"/>
          </a:p>
          <a:p>
            <a:pPr lvl="1"/>
            <a:r>
              <a:rPr lang="en-US" dirty="0" smtClean="0"/>
              <a:t>Anemia + </a:t>
            </a:r>
            <a:r>
              <a:rPr lang="en-US" dirty="0" err="1" smtClean="0"/>
              <a:t>ou</a:t>
            </a:r>
            <a:endParaRPr lang="en-US" dirty="0" smtClean="0"/>
          </a:p>
          <a:p>
            <a:pPr lvl="1"/>
            <a:r>
              <a:rPr lang="en-US" dirty="0" smtClean="0"/>
              <a:t>SEED </a:t>
            </a:r>
            <a:r>
              <a:rPr lang="en-US" dirty="0" err="1" smtClean="0"/>
              <a:t>alterada</a:t>
            </a:r>
            <a:endParaRPr lang="en-US" dirty="0" smtClean="0"/>
          </a:p>
          <a:p>
            <a:pPr lvl="1"/>
            <a:r>
              <a:rPr lang="en-US" b="1" dirty="0" smtClean="0"/>
              <a:t>EDA</a:t>
            </a:r>
            <a:r>
              <a:rPr lang="en-US" dirty="0" smtClean="0"/>
              <a:t>!!!! – </a:t>
            </a:r>
            <a:r>
              <a:rPr lang="en-US" b="1" dirty="0" err="1" smtClean="0">
                <a:solidFill>
                  <a:schemeClr val="tx2"/>
                </a:solidFill>
              </a:rPr>
              <a:t>Realidade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distante</a:t>
            </a:r>
            <a:r>
              <a:rPr lang="en-US" b="1" dirty="0" smtClean="0">
                <a:solidFill>
                  <a:schemeClr val="tx2"/>
                </a:solidFill>
              </a:rPr>
              <a:t>…</a:t>
            </a:r>
          </a:p>
          <a:p>
            <a:pPr marL="393192" lvl="1" indent="0">
              <a:buNone/>
            </a:pPr>
            <a:endParaRPr lang="en-US" dirty="0"/>
          </a:p>
          <a:p>
            <a:r>
              <a:rPr lang="en-US" dirty="0" smtClean="0"/>
              <a:t>No </a:t>
            </a:r>
            <a:r>
              <a:rPr lang="en-US" dirty="0" err="1" smtClean="0"/>
              <a:t>nosso</a:t>
            </a:r>
            <a:r>
              <a:rPr lang="en-US" dirty="0" smtClean="0"/>
              <a:t> </a:t>
            </a:r>
            <a:r>
              <a:rPr lang="en-US" dirty="0" err="1" smtClean="0"/>
              <a:t>cenário</a:t>
            </a:r>
            <a:r>
              <a:rPr lang="en-US" dirty="0" smtClean="0"/>
              <a:t>: </a:t>
            </a:r>
            <a:r>
              <a:rPr lang="en-US" b="1" dirty="0" smtClean="0"/>
              <a:t>“DISPEPSIA = ENDOSCOPIA!!!”</a:t>
            </a:r>
          </a:p>
          <a:p>
            <a:endParaRPr lang="en-US" b="1" dirty="0"/>
          </a:p>
          <a:p>
            <a:r>
              <a:rPr lang="en-US" b="1" dirty="0" err="1" smtClean="0"/>
              <a:t>Criação</a:t>
            </a:r>
            <a:r>
              <a:rPr lang="en-US" b="1" dirty="0" smtClean="0"/>
              <a:t> de </a:t>
            </a:r>
            <a:r>
              <a:rPr lang="en-US" b="1" dirty="0" err="1" smtClean="0"/>
              <a:t>polos</a:t>
            </a:r>
            <a:r>
              <a:rPr lang="en-US" b="1" dirty="0" smtClean="0"/>
              <a:t> de </a:t>
            </a:r>
            <a:r>
              <a:rPr lang="en-US" b="1" dirty="0" err="1" smtClean="0"/>
              <a:t>endoscopia</a:t>
            </a:r>
            <a:r>
              <a:rPr lang="en-US" b="1" dirty="0" smtClean="0"/>
              <a:t> – </a:t>
            </a:r>
            <a:r>
              <a:rPr lang="en-US" b="1" dirty="0" err="1" smtClean="0"/>
              <a:t>consórcios</a:t>
            </a:r>
            <a:r>
              <a:rPr lang="en-US" b="1" dirty="0" smtClean="0"/>
              <a:t> </a:t>
            </a:r>
            <a:r>
              <a:rPr lang="en-US" b="1" dirty="0" err="1" smtClean="0"/>
              <a:t>intermunicipais</a:t>
            </a:r>
            <a:endParaRPr lang="en-US" b="1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953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08912" cy="1080120"/>
          </a:xfrm>
        </p:spPr>
        <p:txBody>
          <a:bodyPr>
            <a:normAutofit fontScale="90000"/>
          </a:bodyPr>
          <a:lstStyle/>
          <a:p>
            <a:r>
              <a:rPr lang="en-US" sz="4000" b="1" dirty="0" err="1" smtClean="0"/>
              <a:t>Planejamento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estratégico</a:t>
            </a:r>
            <a:r>
              <a:rPr lang="en-US" sz="4000" b="1" dirty="0" smtClean="0"/>
              <a:t> – </a:t>
            </a:r>
            <a:r>
              <a:rPr lang="en-US" sz="4000" b="1" dirty="0" err="1" smtClean="0"/>
              <a:t>diagnóstico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endoscópico</a:t>
            </a:r>
            <a:endParaRPr lang="pt-BR" sz="40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158" y="2143116"/>
            <a:ext cx="8229600" cy="4464496"/>
          </a:xfrm>
        </p:spPr>
        <p:txBody>
          <a:bodyPr>
            <a:normAutofit/>
          </a:bodyPr>
          <a:lstStyle/>
          <a:p>
            <a:r>
              <a:rPr lang="en-US" dirty="0" err="1" smtClean="0"/>
              <a:t>Serviços</a:t>
            </a:r>
            <a:r>
              <a:rPr lang="en-US" dirty="0" smtClean="0"/>
              <a:t> de </a:t>
            </a:r>
            <a:r>
              <a:rPr lang="en-US" dirty="0" err="1" smtClean="0"/>
              <a:t>endoscopia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cidade</a:t>
            </a:r>
            <a:r>
              <a:rPr lang="en-US" dirty="0" smtClean="0"/>
              <a:t> do Rio de Janeiro</a:t>
            </a:r>
          </a:p>
          <a:p>
            <a:pPr lvl="1"/>
            <a:r>
              <a:rPr lang="en-US" dirty="0" err="1" smtClean="0"/>
              <a:t>INCa</a:t>
            </a:r>
            <a:r>
              <a:rPr lang="en-US" dirty="0" smtClean="0"/>
              <a:t> e </a:t>
            </a:r>
            <a:r>
              <a:rPr lang="en-US" dirty="0" err="1" smtClean="0"/>
              <a:t>Hospitais</a:t>
            </a:r>
            <a:r>
              <a:rPr lang="en-US" dirty="0" smtClean="0"/>
              <a:t> </a:t>
            </a:r>
            <a:r>
              <a:rPr lang="en-US" dirty="0" err="1" smtClean="0"/>
              <a:t>federais</a:t>
            </a:r>
            <a:endParaRPr lang="en-US" dirty="0" smtClean="0"/>
          </a:p>
          <a:p>
            <a:pPr lvl="1"/>
            <a:r>
              <a:rPr lang="en-US" dirty="0" err="1" smtClean="0"/>
              <a:t>Hospitais</a:t>
            </a:r>
            <a:r>
              <a:rPr lang="en-US" dirty="0" smtClean="0"/>
              <a:t> </a:t>
            </a:r>
            <a:r>
              <a:rPr lang="en-US" dirty="0" err="1" smtClean="0"/>
              <a:t>universitários</a:t>
            </a:r>
            <a:endParaRPr lang="en-US" dirty="0" smtClean="0"/>
          </a:p>
          <a:p>
            <a:pPr lvl="1"/>
            <a:r>
              <a:rPr lang="en-US" dirty="0" err="1" smtClean="0"/>
              <a:t>Hospitais</a:t>
            </a:r>
            <a:r>
              <a:rPr lang="en-US" dirty="0" smtClean="0"/>
              <a:t> </a:t>
            </a:r>
            <a:r>
              <a:rPr lang="en-US" dirty="0" err="1" smtClean="0"/>
              <a:t>estaduais</a:t>
            </a:r>
            <a:r>
              <a:rPr lang="en-US" dirty="0" smtClean="0"/>
              <a:t>: Rocha </a:t>
            </a:r>
            <a:r>
              <a:rPr lang="en-US" dirty="0" err="1" smtClean="0"/>
              <a:t>Faria</a:t>
            </a:r>
            <a:r>
              <a:rPr lang="en-US" dirty="0" smtClean="0"/>
              <a:t>, São </a:t>
            </a:r>
            <a:r>
              <a:rPr lang="en-US" dirty="0" err="1" smtClean="0"/>
              <a:t>Sebastião</a:t>
            </a:r>
            <a:r>
              <a:rPr lang="en-US" dirty="0" smtClean="0"/>
              <a:t>, </a:t>
            </a:r>
            <a:r>
              <a:rPr lang="en-US" dirty="0" err="1" smtClean="0"/>
              <a:t>Hemorio</a:t>
            </a:r>
            <a:r>
              <a:rPr lang="en-US" dirty="0" smtClean="0"/>
              <a:t>, </a:t>
            </a:r>
            <a:r>
              <a:rPr lang="en-US" dirty="0" err="1" smtClean="0"/>
              <a:t>Getúlio</a:t>
            </a:r>
            <a:r>
              <a:rPr lang="en-US" dirty="0" smtClean="0"/>
              <a:t> Vargas, Carlos </a:t>
            </a:r>
            <a:r>
              <a:rPr lang="en-US" dirty="0" err="1" smtClean="0"/>
              <a:t>Chagas</a:t>
            </a:r>
            <a:endParaRPr lang="en-US" dirty="0" smtClean="0"/>
          </a:p>
          <a:p>
            <a:pPr lvl="1"/>
            <a:r>
              <a:rPr lang="en-US" dirty="0" err="1" smtClean="0"/>
              <a:t>Hospitais</a:t>
            </a:r>
            <a:r>
              <a:rPr lang="en-US" dirty="0" smtClean="0"/>
              <a:t> </a:t>
            </a:r>
            <a:r>
              <a:rPr lang="en-US" dirty="0" err="1" smtClean="0"/>
              <a:t>municipais</a:t>
            </a:r>
            <a:r>
              <a:rPr lang="en-US" dirty="0" smtClean="0"/>
              <a:t>: Souza </a:t>
            </a:r>
            <a:r>
              <a:rPr lang="en-US" dirty="0" err="1" smtClean="0"/>
              <a:t>Aguiar</a:t>
            </a:r>
            <a:r>
              <a:rPr lang="en-US" dirty="0" smtClean="0"/>
              <a:t>, Miguel </a:t>
            </a:r>
            <a:r>
              <a:rPr lang="en-US" dirty="0" err="1" smtClean="0"/>
              <a:t>Couto</a:t>
            </a:r>
            <a:r>
              <a:rPr lang="en-US" dirty="0" smtClean="0"/>
              <a:t>, </a:t>
            </a:r>
            <a:r>
              <a:rPr lang="en-US" dirty="0" err="1" smtClean="0"/>
              <a:t>Lourenço</a:t>
            </a:r>
            <a:r>
              <a:rPr lang="en-US" dirty="0" smtClean="0"/>
              <a:t> Jorge, </a:t>
            </a:r>
            <a:r>
              <a:rPr lang="en-US" dirty="0" err="1" smtClean="0"/>
              <a:t>Curicica</a:t>
            </a:r>
            <a:r>
              <a:rPr lang="en-US" dirty="0" smtClean="0"/>
              <a:t>, </a:t>
            </a:r>
            <a:r>
              <a:rPr lang="en-US" dirty="0" err="1" smtClean="0"/>
              <a:t>Piedade</a:t>
            </a:r>
            <a:r>
              <a:rPr lang="en-US" dirty="0" smtClean="0"/>
              <a:t>, Salgado </a:t>
            </a:r>
            <a:r>
              <a:rPr lang="en-US" dirty="0" err="1" smtClean="0"/>
              <a:t>Filho</a:t>
            </a:r>
            <a:r>
              <a:rPr lang="en-US" dirty="0" smtClean="0"/>
              <a:t>, PAM </a:t>
            </a:r>
            <a:r>
              <a:rPr lang="en-US" dirty="0" err="1" smtClean="0"/>
              <a:t>Ilha</a:t>
            </a:r>
            <a:r>
              <a:rPr lang="en-US" dirty="0" smtClean="0"/>
              <a:t>, PAM </a:t>
            </a:r>
            <a:r>
              <a:rPr lang="en-US" dirty="0" err="1" smtClean="0"/>
              <a:t>Matoso</a:t>
            </a:r>
            <a:r>
              <a:rPr lang="en-US" dirty="0" smtClean="0"/>
              <a:t>, PAM </a:t>
            </a:r>
            <a:r>
              <a:rPr lang="en-US" dirty="0" err="1" smtClean="0"/>
              <a:t>Irajá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E </a:t>
            </a:r>
            <a:r>
              <a:rPr lang="en-US" dirty="0" err="1" smtClean="0"/>
              <a:t>nas</a:t>
            </a:r>
            <a:r>
              <a:rPr lang="en-US" dirty="0" smtClean="0"/>
              <a:t> </a:t>
            </a:r>
            <a:r>
              <a:rPr lang="en-US" dirty="0" err="1" smtClean="0"/>
              <a:t>outras</a:t>
            </a:r>
            <a:r>
              <a:rPr lang="en-US" dirty="0" smtClean="0"/>
              <a:t> </a:t>
            </a:r>
            <a:r>
              <a:rPr lang="en-US" dirty="0" err="1" smtClean="0"/>
              <a:t>cidades</a:t>
            </a:r>
            <a:r>
              <a:rPr lang="en-US" dirty="0" smtClean="0"/>
              <a:t> do </a:t>
            </a:r>
            <a:r>
              <a:rPr lang="en-US" dirty="0" err="1" smtClean="0"/>
              <a:t>estado</a:t>
            </a:r>
            <a:r>
              <a:rPr lang="en-US" dirty="0" smtClean="0"/>
              <a:t> do Rio de Janeiro?</a:t>
            </a:r>
            <a:endParaRPr lang="en-US" b="1" dirty="0" smtClean="0"/>
          </a:p>
          <a:p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953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8380" y="761857"/>
            <a:ext cx="8208912" cy="648072"/>
          </a:xfrm>
        </p:spPr>
        <p:txBody>
          <a:bodyPr>
            <a:normAutofit fontScale="90000"/>
          </a:bodyPr>
          <a:lstStyle/>
          <a:p>
            <a:r>
              <a:rPr lang="en-US" sz="4000" b="1" dirty="0" err="1" smtClean="0"/>
              <a:t>Planejamento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estratégico</a:t>
            </a:r>
            <a:r>
              <a:rPr lang="en-US" sz="4000" b="1" dirty="0" smtClean="0"/>
              <a:t> – </a:t>
            </a:r>
            <a:r>
              <a:rPr lang="en-US" sz="4000" b="1" dirty="0" err="1" smtClean="0"/>
              <a:t>terapêutica</a:t>
            </a:r>
            <a:endParaRPr lang="pt-BR" sz="4000" b="1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12" y="3358474"/>
            <a:ext cx="4043419" cy="349952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12" y="1727654"/>
            <a:ext cx="8847901" cy="151011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4792836" y="2901768"/>
            <a:ext cx="23694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Jang YJ et al.  Arch </a:t>
            </a:r>
            <a:r>
              <a:rPr lang="en-US" sz="1400" dirty="0" err="1" smtClean="0"/>
              <a:t>Surg</a:t>
            </a:r>
            <a:r>
              <a:rPr lang="en-US" sz="1400" dirty="0" smtClean="0"/>
              <a:t> 2010</a:t>
            </a:r>
            <a:endParaRPr lang="pt-BR" sz="14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4575862" y="3344205"/>
            <a:ext cx="37758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1984-1993: 13 </a:t>
            </a:r>
            <a:r>
              <a:rPr lang="en-US" sz="2800" dirty="0" err="1" smtClean="0"/>
              <a:t>cirurgiões</a:t>
            </a:r>
            <a:endParaRPr lang="en-US" sz="2800" dirty="0" smtClean="0"/>
          </a:p>
          <a:p>
            <a:r>
              <a:rPr lang="en-US" sz="2800" dirty="0" smtClean="0"/>
              <a:t>1994-2003: 4 </a:t>
            </a:r>
            <a:r>
              <a:rPr lang="en-US" sz="2800" dirty="0" err="1" smtClean="0"/>
              <a:t>cirurgiões</a:t>
            </a:r>
            <a:endParaRPr lang="pt-BR" sz="2800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9903" y="4314552"/>
            <a:ext cx="4160852" cy="252335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69968" y="2580103"/>
            <a:ext cx="958964" cy="69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909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305800" cy="650336"/>
          </a:xfrm>
        </p:spPr>
        <p:txBody>
          <a:bodyPr>
            <a:normAutofit fontScale="90000"/>
          </a:bodyPr>
          <a:lstStyle/>
          <a:p>
            <a:r>
              <a:rPr lang="en-US" sz="4000" b="1" dirty="0" err="1"/>
              <a:t>Planejamento</a:t>
            </a:r>
            <a:r>
              <a:rPr lang="en-US" sz="4000" b="1" dirty="0"/>
              <a:t> </a:t>
            </a:r>
            <a:r>
              <a:rPr lang="en-US" sz="4000" b="1" dirty="0" err="1"/>
              <a:t>estratégico</a:t>
            </a:r>
            <a:r>
              <a:rPr lang="en-US" sz="4000" b="1" dirty="0"/>
              <a:t> – </a:t>
            </a:r>
            <a:r>
              <a:rPr lang="en-US" sz="4000" b="1" dirty="0" err="1"/>
              <a:t>terapêutica</a:t>
            </a:r>
            <a:endParaRPr lang="pt-BR" sz="4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844824"/>
            <a:ext cx="7945686" cy="723918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5940152" y="2210125"/>
            <a:ext cx="24936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Park HS et al  Ann </a:t>
            </a:r>
            <a:r>
              <a:rPr lang="en-US" sz="1200" dirty="0" err="1" smtClean="0"/>
              <a:t>Surg</a:t>
            </a:r>
            <a:r>
              <a:rPr lang="en-US" sz="1200" dirty="0" smtClean="0"/>
              <a:t> </a:t>
            </a:r>
            <a:r>
              <a:rPr lang="en-US" sz="1200" dirty="0" err="1" smtClean="0"/>
              <a:t>Oncol</a:t>
            </a:r>
            <a:r>
              <a:rPr lang="en-US" sz="1200" dirty="0" smtClean="0"/>
              <a:t> 2015</a:t>
            </a:r>
            <a:endParaRPr lang="pt-BR" sz="12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69430"/>
            <a:ext cx="6156176" cy="304863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3363827"/>
            <a:ext cx="2998809" cy="213821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6336" y="2572088"/>
            <a:ext cx="957155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853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9568" y="894851"/>
            <a:ext cx="8305800" cy="578328"/>
          </a:xfrm>
        </p:spPr>
        <p:txBody>
          <a:bodyPr>
            <a:normAutofit fontScale="90000"/>
          </a:bodyPr>
          <a:lstStyle/>
          <a:p>
            <a:r>
              <a:rPr lang="en-US" sz="4000" b="1" dirty="0" err="1"/>
              <a:t>Planejamento</a:t>
            </a:r>
            <a:r>
              <a:rPr lang="en-US" sz="4000" b="1" dirty="0"/>
              <a:t> </a:t>
            </a:r>
            <a:r>
              <a:rPr lang="en-US" sz="4000" b="1" dirty="0" err="1"/>
              <a:t>estratégico</a:t>
            </a:r>
            <a:r>
              <a:rPr lang="en-US" sz="4000" b="1" dirty="0"/>
              <a:t> – </a:t>
            </a:r>
            <a:r>
              <a:rPr lang="en-US" sz="4000" b="1" dirty="0" err="1"/>
              <a:t>terapêutica</a:t>
            </a:r>
            <a:endParaRPr lang="pt-BR" sz="4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922981"/>
            <a:ext cx="8542801" cy="185274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556" y="4836759"/>
            <a:ext cx="7131025" cy="157327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827" y="4128054"/>
            <a:ext cx="7568482" cy="35637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5418" y="3208076"/>
            <a:ext cx="1060326" cy="74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204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1480" y="836712"/>
            <a:ext cx="6696744" cy="72008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CENTRALIZAÇÃO TERAPÊUTICA</a:t>
            </a:r>
            <a:endParaRPr lang="pt-BR" sz="40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" y="1988840"/>
            <a:ext cx="9138762" cy="100811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3404096"/>
            <a:ext cx="4464496" cy="331233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378904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291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47811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CENTRALIZAÇÃO TERAPÊUTICA</a:t>
            </a:r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>
          <a:xfrm>
            <a:off x="107504" y="2526784"/>
            <a:ext cx="8787940" cy="399856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Equipe</a:t>
            </a:r>
            <a:r>
              <a:rPr lang="en-US" dirty="0"/>
              <a:t> </a:t>
            </a:r>
            <a:r>
              <a:rPr lang="en-US" dirty="0" smtClean="0"/>
              <a:t>standard para CA de </a:t>
            </a:r>
            <a:r>
              <a:rPr lang="en-US" dirty="0" err="1" smtClean="0"/>
              <a:t>esôfago</a:t>
            </a:r>
            <a:r>
              <a:rPr lang="en-US" dirty="0" smtClean="0"/>
              <a:t> / </a:t>
            </a:r>
            <a:r>
              <a:rPr lang="en-US" dirty="0" err="1" smtClean="0"/>
              <a:t>estômago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Gastroenterologista</a:t>
            </a:r>
            <a:r>
              <a:rPr lang="en-US" dirty="0" smtClean="0"/>
              <a:t> / </a:t>
            </a:r>
            <a:r>
              <a:rPr lang="en-US" dirty="0" err="1" smtClean="0"/>
              <a:t>endoscopista</a:t>
            </a:r>
            <a:endParaRPr lang="en-US" dirty="0" smtClean="0"/>
          </a:p>
          <a:p>
            <a:pPr lvl="1"/>
            <a:r>
              <a:rPr lang="en-US" dirty="0" err="1" smtClean="0"/>
              <a:t>Patologista</a:t>
            </a:r>
            <a:endParaRPr lang="en-US" dirty="0" smtClean="0"/>
          </a:p>
          <a:p>
            <a:pPr lvl="1"/>
            <a:r>
              <a:rPr lang="en-US" dirty="0" err="1" smtClean="0"/>
              <a:t>Cirurgião</a:t>
            </a:r>
            <a:endParaRPr lang="en-US" dirty="0" smtClean="0"/>
          </a:p>
          <a:p>
            <a:pPr lvl="1"/>
            <a:r>
              <a:rPr lang="en-US" dirty="0" err="1" smtClean="0"/>
              <a:t>Radioterapia</a:t>
            </a:r>
            <a:endParaRPr lang="en-US" dirty="0" smtClean="0"/>
          </a:p>
          <a:p>
            <a:pPr lvl="1"/>
            <a:r>
              <a:rPr lang="en-US" dirty="0" err="1" smtClean="0"/>
              <a:t>Oncologia</a:t>
            </a:r>
            <a:r>
              <a:rPr lang="en-US" dirty="0" smtClean="0"/>
              <a:t> </a:t>
            </a:r>
            <a:r>
              <a:rPr lang="en-US" dirty="0" err="1" smtClean="0"/>
              <a:t>Clínica</a:t>
            </a:r>
            <a:endParaRPr lang="en-US" dirty="0" smtClean="0"/>
          </a:p>
          <a:p>
            <a:pPr lvl="1"/>
            <a:r>
              <a:rPr lang="en-US" dirty="0" err="1" smtClean="0"/>
              <a:t>Medicina</a:t>
            </a:r>
            <a:r>
              <a:rPr lang="en-US" dirty="0" smtClean="0"/>
              <a:t> Nuclear</a:t>
            </a:r>
          </a:p>
          <a:p>
            <a:pPr lvl="1"/>
            <a:r>
              <a:rPr lang="en-US" dirty="0" err="1" smtClean="0"/>
              <a:t>Cuidados</a:t>
            </a:r>
            <a:r>
              <a:rPr lang="en-US" dirty="0" smtClean="0"/>
              <a:t> </a:t>
            </a:r>
            <a:r>
              <a:rPr lang="en-US" dirty="0" err="1" smtClean="0"/>
              <a:t>Paliativos</a:t>
            </a:r>
            <a:endParaRPr lang="en-US" dirty="0" smtClean="0"/>
          </a:p>
          <a:p>
            <a:pPr lvl="1"/>
            <a:r>
              <a:rPr lang="en-US" dirty="0" err="1" smtClean="0"/>
              <a:t>Enfermagem</a:t>
            </a:r>
            <a:r>
              <a:rPr lang="en-US" dirty="0" smtClean="0"/>
              <a:t>, </a:t>
            </a:r>
            <a:r>
              <a:rPr lang="en-US" dirty="0" err="1" smtClean="0"/>
              <a:t>Nutrição</a:t>
            </a:r>
            <a:r>
              <a:rPr lang="en-US" dirty="0" smtClean="0"/>
              <a:t>, </a:t>
            </a:r>
            <a:r>
              <a:rPr lang="en-US" dirty="0" err="1" smtClean="0"/>
              <a:t>Psicologia</a:t>
            </a:r>
            <a:r>
              <a:rPr lang="en-US" dirty="0" smtClean="0"/>
              <a:t>, </a:t>
            </a:r>
            <a:r>
              <a:rPr lang="en-US" dirty="0" err="1" smtClean="0"/>
              <a:t>Fisioterapia</a:t>
            </a:r>
            <a:r>
              <a:rPr lang="en-US" dirty="0" smtClean="0"/>
              <a:t>, </a:t>
            </a:r>
            <a:r>
              <a:rPr lang="en-US" dirty="0" err="1" smtClean="0"/>
              <a:t>Serviço</a:t>
            </a:r>
            <a:r>
              <a:rPr lang="en-US" dirty="0" smtClean="0"/>
              <a:t> Social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56" y="1662432"/>
            <a:ext cx="8646888" cy="64242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855" y="2046495"/>
            <a:ext cx="1169550" cy="20304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4948" y="2046495"/>
            <a:ext cx="3674178" cy="237321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8261290" y="1935527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</a:t>
            </a:r>
            <a:r>
              <a:rPr lang="en-US" sz="1200" dirty="0" smtClean="0"/>
              <a:t>8</a:t>
            </a:r>
            <a:endParaRPr lang="pt-BR" sz="1200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6136" y="3573016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163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2696"/>
            <a:ext cx="7118176" cy="852704"/>
          </a:xfrm>
        </p:spPr>
        <p:txBody>
          <a:bodyPr/>
          <a:lstStyle/>
          <a:p>
            <a:r>
              <a:rPr lang="en-US" b="1" dirty="0" smtClean="0"/>
              <a:t>CENTRALIZAR É PRECISO!!!</a:t>
            </a:r>
            <a:endParaRPr lang="pt-BR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1772816"/>
            <a:ext cx="7128792" cy="491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846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US" sz="4000" b="1" dirty="0" err="1" smtClean="0"/>
              <a:t>Por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que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centralizar</a:t>
            </a:r>
            <a:r>
              <a:rPr lang="en-US" sz="4000" b="1" dirty="0" smtClean="0"/>
              <a:t> o CA </a:t>
            </a:r>
            <a:r>
              <a:rPr lang="en-US" sz="4000" b="1" dirty="0" err="1" smtClean="0"/>
              <a:t>gástrico</a:t>
            </a:r>
            <a:r>
              <a:rPr lang="en-US" sz="4000" b="1" dirty="0" smtClean="0"/>
              <a:t> no RJ?</a:t>
            </a:r>
            <a:endParaRPr lang="pt-BR" sz="40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248472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Diminuir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Incidência</a:t>
            </a:r>
            <a:r>
              <a:rPr lang="en-US" dirty="0" smtClean="0"/>
              <a:t> da </a:t>
            </a:r>
            <a:r>
              <a:rPr lang="en-US" dirty="0" err="1" smtClean="0"/>
              <a:t>doença</a:t>
            </a:r>
            <a:endParaRPr lang="en-US" dirty="0" smtClean="0"/>
          </a:p>
          <a:p>
            <a:pPr lvl="1"/>
            <a:r>
              <a:rPr lang="en-US" dirty="0" err="1" smtClean="0"/>
              <a:t>Mortalidade</a:t>
            </a:r>
            <a:r>
              <a:rPr lang="en-US" dirty="0" smtClean="0"/>
              <a:t> </a:t>
            </a:r>
            <a:r>
              <a:rPr lang="en-US" dirty="0" err="1" smtClean="0"/>
              <a:t>pós-operatória</a:t>
            </a:r>
            <a:endParaRPr lang="en-US" dirty="0" smtClean="0"/>
          </a:p>
          <a:p>
            <a:pPr lvl="1"/>
            <a:r>
              <a:rPr lang="en-US" dirty="0" err="1" smtClean="0"/>
              <a:t>Custos</a:t>
            </a:r>
            <a:endParaRPr lang="en-US" dirty="0" smtClean="0"/>
          </a:p>
          <a:p>
            <a:pPr lvl="1"/>
            <a:r>
              <a:rPr lang="en-US" dirty="0" err="1" smtClean="0"/>
              <a:t>Distâncias</a:t>
            </a:r>
            <a:r>
              <a:rPr lang="en-US" dirty="0" smtClean="0"/>
              <a:t> </a:t>
            </a:r>
            <a:r>
              <a:rPr lang="en-US" dirty="0" err="1" smtClean="0"/>
              <a:t>percorridas</a:t>
            </a:r>
            <a:r>
              <a:rPr lang="en-US" dirty="0" smtClean="0"/>
              <a:t> </a:t>
            </a:r>
            <a:r>
              <a:rPr lang="en-US" dirty="0" err="1" smtClean="0"/>
              <a:t>pelos</a:t>
            </a:r>
            <a:r>
              <a:rPr lang="en-US" dirty="0" smtClean="0"/>
              <a:t> </a:t>
            </a:r>
            <a:r>
              <a:rPr lang="en-US" dirty="0" err="1" smtClean="0"/>
              <a:t>pacientes</a:t>
            </a:r>
            <a:endParaRPr lang="en-US" dirty="0" smtClean="0"/>
          </a:p>
          <a:p>
            <a:r>
              <a:rPr lang="en-US" dirty="0" err="1" smtClean="0"/>
              <a:t>Aumentar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Taxa de </a:t>
            </a:r>
            <a:r>
              <a:rPr lang="en-US" dirty="0" err="1" smtClean="0"/>
              <a:t>cura</a:t>
            </a:r>
            <a:endParaRPr lang="en-US" dirty="0" smtClean="0"/>
          </a:p>
          <a:p>
            <a:pPr lvl="1"/>
            <a:r>
              <a:rPr lang="en-US" dirty="0" err="1" smtClean="0"/>
              <a:t>Qualidade</a:t>
            </a:r>
            <a:r>
              <a:rPr lang="en-US" dirty="0" smtClean="0"/>
              <a:t> de </a:t>
            </a:r>
            <a:r>
              <a:rPr lang="en-US" dirty="0" err="1" smtClean="0"/>
              <a:t>vida</a:t>
            </a:r>
            <a:r>
              <a:rPr lang="en-US" dirty="0" smtClean="0"/>
              <a:t> dos </a:t>
            </a:r>
            <a:r>
              <a:rPr lang="en-US" dirty="0" err="1" smtClean="0"/>
              <a:t>pacientes</a:t>
            </a:r>
            <a:endParaRPr lang="en-US" dirty="0" smtClean="0"/>
          </a:p>
          <a:p>
            <a:pPr lvl="1"/>
            <a:r>
              <a:rPr lang="en-US" dirty="0" err="1" smtClean="0"/>
              <a:t>Educação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saúde</a:t>
            </a:r>
            <a:r>
              <a:rPr lang="en-US" dirty="0" smtClean="0"/>
              <a:t>: </a:t>
            </a:r>
            <a:r>
              <a:rPr lang="en-US" dirty="0" err="1" smtClean="0"/>
              <a:t>ações</a:t>
            </a:r>
            <a:r>
              <a:rPr lang="en-US" dirty="0" smtClean="0"/>
              <a:t> </a:t>
            </a:r>
            <a:r>
              <a:rPr lang="en-US" dirty="0" err="1" smtClean="0"/>
              <a:t>educativas</a:t>
            </a:r>
            <a:r>
              <a:rPr lang="en-US" dirty="0" smtClean="0"/>
              <a:t> + </a:t>
            </a:r>
            <a:r>
              <a:rPr lang="en-US" dirty="0" err="1" smtClean="0"/>
              <a:t>simpósios</a:t>
            </a:r>
            <a:endParaRPr lang="en-US" dirty="0" smtClean="0"/>
          </a:p>
          <a:p>
            <a:pPr lvl="1"/>
            <a:r>
              <a:rPr lang="en-US" dirty="0" err="1" smtClean="0"/>
              <a:t>Produção</a:t>
            </a:r>
            <a:r>
              <a:rPr lang="en-US" dirty="0" smtClean="0"/>
              <a:t> </a:t>
            </a:r>
            <a:r>
              <a:rPr lang="en-US" dirty="0" err="1" smtClean="0"/>
              <a:t>científica</a:t>
            </a:r>
            <a:endParaRPr lang="en-US" dirty="0" smtClean="0"/>
          </a:p>
          <a:p>
            <a:pPr lvl="1"/>
            <a:r>
              <a:rPr lang="en-US" dirty="0" err="1" smtClean="0"/>
              <a:t>Ensaios</a:t>
            </a:r>
            <a:r>
              <a:rPr lang="en-US" dirty="0" smtClean="0"/>
              <a:t> </a:t>
            </a:r>
            <a:r>
              <a:rPr lang="en-US" dirty="0" err="1" smtClean="0"/>
              <a:t>científicos</a:t>
            </a:r>
            <a:r>
              <a:rPr lang="en-US" dirty="0" smtClean="0"/>
              <a:t> </a:t>
            </a:r>
            <a:r>
              <a:rPr lang="en-US" dirty="0" err="1" smtClean="0"/>
              <a:t>mulicêntricos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827584" y="617669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PROJETO MODELO PARA TODAS AS NEOPLASIAS MALIGNAS!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xmlns="" val="157385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CENTRALIZAÇÃO TERAPÊUTICA - RJ</a:t>
            </a:r>
            <a:endParaRPr lang="pt-BR" sz="44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Dinamarca</a:t>
            </a:r>
            <a:r>
              <a:rPr lang="en-US" dirty="0" smtClean="0"/>
              <a:t>: 7 </a:t>
            </a:r>
            <a:r>
              <a:rPr lang="en-US" dirty="0" err="1" smtClean="0"/>
              <a:t>milhões</a:t>
            </a:r>
            <a:r>
              <a:rPr lang="en-US" dirty="0" smtClean="0"/>
              <a:t> de </a:t>
            </a:r>
            <a:r>
              <a:rPr lang="en-US" dirty="0" err="1" smtClean="0"/>
              <a:t>habitantes</a:t>
            </a:r>
            <a:endParaRPr lang="en-US" dirty="0" smtClean="0"/>
          </a:p>
          <a:p>
            <a:pPr lvl="1"/>
            <a:r>
              <a:rPr lang="en-US" dirty="0" smtClean="0"/>
              <a:t>5 </a:t>
            </a:r>
            <a:r>
              <a:rPr lang="en-US" dirty="0" err="1" smtClean="0"/>
              <a:t>centros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Estado do Rio de Janeiro: 17,2 </a:t>
            </a:r>
            <a:r>
              <a:rPr lang="en-US" dirty="0" err="1" smtClean="0"/>
              <a:t>milhões</a:t>
            </a:r>
            <a:endParaRPr lang="en-US" dirty="0" smtClean="0"/>
          </a:p>
          <a:p>
            <a:pPr lvl="1"/>
            <a:r>
              <a:rPr lang="en-US" dirty="0" smtClean="0"/>
              <a:t>15 </a:t>
            </a:r>
            <a:r>
              <a:rPr lang="en-US" dirty="0" err="1" smtClean="0"/>
              <a:t>centros</a:t>
            </a:r>
            <a:r>
              <a:rPr lang="en-US" dirty="0" smtClean="0"/>
              <a:t>???? / 6 GRANDES CENTROS BEM EQUIPADOS?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Capital </a:t>
            </a:r>
            <a:r>
              <a:rPr lang="en-US" dirty="0" err="1" smtClean="0"/>
              <a:t>fluminense</a:t>
            </a:r>
            <a:r>
              <a:rPr lang="en-US" dirty="0" smtClean="0"/>
              <a:t> ~ 6,7 </a:t>
            </a:r>
            <a:r>
              <a:rPr lang="en-US" dirty="0" err="1" smtClean="0"/>
              <a:t>milhões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São </a:t>
            </a:r>
            <a:r>
              <a:rPr lang="en-US" dirty="0" err="1" smtClean="0"/>
              <a:t>Gonçalo</a:t>
            </a:r>
            <a:r>
              <a:rPr lang="en-US" dirty="0" smtClean="0"/>
              <a:t> + Niteroi + </a:t>
            </a:r>
            <a:r>
              <a:rPr lang="en-US" dirty="0" err="1" smtClean="0"/>
              <a:t>Itaboraí</a:t>
            </a:r>
            <a:r>
              <a:rPr lang="en-US" dirty="0"/>
              <a:t> </a:t>
            </a:r>
            <a:r>
              <a:rPr lang="en-US" dirty="0" smtClean="0"/>
              <a:t>~ 1,8 </a:t>
            </a:r>
            <a:r>
              <a:rPr lang="en-US" dirty="0" err="1" smtClean="0"/>
              <a:t>milhões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 smtClean="0"/>
              <a:t>Baixada</a:t>
            </a:r>
            <a:r>
              <a:rPr lang="en-US" dirty="0" smtClean="0"/>
              <a:t> </a:t>
            </a:r>
            <a:r>
              <a:rPr lang="en-US" dirty="0" err="1" smtClean="0"/>
              <a:t>Fluminense</a:t>
            </a:r>
            <a:r>
              <a:rPr lang="en-US" dirty="0" smtClean="0"/>
              <a:t> ~ 3,5 </a:t>
            </a:r>
            <a:r>
              <a:rPr lang="en-US" dirty="0" err="1" smtClean="0"/>
              <a:t>milhões</a:t>
            </a:r>
            <a:endParaRPr lang="en-US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10906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r>
              <a:rPr lang="en-US" sz="4400" b="1" dirty="0"/>
              <a:t>CENTRALIZAÇÃO TERAPÊUTICA - RJ</a:t>
            </a:r>
            <a:endParaRPr lang="pt-BR" sz="4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2204864"/>
            <a:ext cx="9001156" cy="4389120"/>
          </a:xfrm>
        </p:spPr>
        <p:txBody>
          <a:bodyPr/>
          <a:lstStyle/>
          <a:p>
            <a:r>
              <a:rPr lang="en-US" dirty="0" err="1" smtClean="0"/>
              <a:t>Unidades</a:t>
            </a:r>
            <a:r>
              <a:rPr lang="en-US" dirty="0" smtClean="0"/>
              <a:t> </a:t>
            </a:r>
            <a:r>
              <a:rPr lang="en-US" dirty="0" err="1" smtClean="0"/>
              <a:t>terciárias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região</a:t>
            </a:r>
            <a:r>
              <a:rPr lang="en-US" dirty="0" smtClean="0"/>
              <a:t> </a:t>
            </a:r>
            <a:r>
              <a:rPr lang="en-US" dirty="0" err="1" smtClean="0"/>
              <a:t>metropolitana</a:t>
            </a:r>
            <a:r>
              <a:rPr lang="en-US" dirty="0" smtClean="0"/>
              <a:t>: 13</a:t>
            </a:r>
          </a:p>
          <a:p>
            <a:pPr lvl="1"/>
            <a:r>
              <a:rPr lang="en-US" dirty="0" err="1" smtClean="0"/>
              <a:t>INCa</a:t>
            </a:r>
            <a:endParaRPr lang="en-US" dirty="0" smtClean="0"/>
          </a:p>
          <a:p>
            <a:pPr lvl="1"/>
            <a:r>
              <a:rPr lang="en-US" dirty="0" smtClean="0"/>
              <a:t>HFA, HSE, HFE, HFCF, HFL, HGB (</a:t>
            </a:r>
            <a:r>
              <a:rPr lang="en-US" dirty="0" err="1" smtClean="0"/>
              <a:t>Rede</a:t>
            </a:r>
            <a:r>
              <a:rPr lang="en-US" dirty="0" smtClean="0"/>
              <a:t> </a:t>
            </a:r>
            <a:r>
              <a:rPr lang="en-US" dirty="0" err="1" smtClean="0"/>
              <a:t>Hospitalar</a:t>
            </a:r>
            <a:r>
              <a:rPr lang="en-US" dirty="0" smtClean="0"/>
              <a:t> Federal)</a:t>
            </a:r>
          </a:p>
          <a:p>
            <a:pPr lvl="1"/>
            <a:r>
              <a:rPr lang="en-US" dirty="0" smtClean="0"/>
              <a:t>HUCFF, HUPE, HUGG, HUAP (Hosp. </a:t>
            </a:r>
            <a:r>
              <a:rPr lang="en-US" dirty="0" err="1" smtClean="0"/>
              <a:t>universitários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Hospital </a:t>
            </a:r>
            <a:r>
              <a:rPr lang="en-US" dirty="0" err="1" smtClean="0"/>
              <a:t>Mário</a:t>
            </a:r>
            <a:r>
              <a:rPr lang="en-US" dirty="0" smtClean="0"/>
              <a:t> </a:t>
            </a:r>
            <a:r>
              <a:rPr lang="en-US" dirty="0" err="1" smtClean="0"/>
              <a:t>Kroeff</a:t>
            </a:r>
            <a:r>
              <a:rPr lang="en-US" dirty="0" smtClean="0"/>
              <a:t> (</a:t>
            </a:r>
            <a:r>
              <a:rPr lang="en-US" dirty="0" err="1" smtClean="0"/>
              <a:t>Filantropia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Instituto</a:t>
            </a:r>
            <a:r>
              <a:rPr lang="en-US" dirty="0" smtClean="0"/>
              <a:t> </a:t>
            </a:r>
            <a:r>
              <a:rPr lang="en-US" dirty="0" err="1" smtClean="0"/>
              <a:t>Oncológico</a:t>
            </a:r>
            <a:r>
              <a:rPr lang="en-US" dirty="0" smtClean="0"/>
              <a:t> de Nova Iguaçu (</a:t>
            </a:r>
            <a:r>
              <a:rPr lang="en-US" dirty="0" err="1" smtClean="0"/>
              <a:t>convênio</a:t>
            </a:r>
            <a:r>
              <a:rPr lang="en-US" dirty="0" smtClean="0"/>
              <a:t> com SUS)</a:t>
            </a:r>
          </a:p>
          <a:p>
            <a:pPr lvl="1"/>
            <a:r>
              <a:rPr lang="en-US" dirty="0" smtClean="0"/>
              <a:t>…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54722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COMO CENTRALIZAR?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6926" y="1844824"/>
            <a:ext cx="8229600" cy="4389120"/>
          </a:xfrm>
        </p:spPr>
        <p:txBody>
          <a:bodyPr/>
          <a:lstStyle/>
          <a:p>
            <a:r>
              <a:rPr lang="en-US" dirty="0" smtClean="0"/>
              <a:t>DEFINIR AS UNIDADES!!!!! (6, 7 ,8..?)</a:t>
            </a:r>
          </a:p>
          <a:p>
            <a:pPr lvl="1"/>
            <a:r>
              <a:rPr lang="en-US" dirty="0" err="1" smtClean="0"/>
              <a:t>Equipar</a:t>
            </a:r>
            <a:r>
              <a:rPr lang="en-US" dirty="0" smtClean="0"/>
              <a:t> as </a:t>
            </a:r>
            <a:r>
              <a:rPr lang="en-US" dirty="0" err="1" smtClean="0"/>
              <a:t>unidades</a:t>
            </a:r>
            <a:endParaRPr lang="en-US" dirty="0" smtClean="0"/>
          </a:p>
          <a:p>
            <a:pPr lvl="1"/>
            <a:r>
              <a:rPr lang="en-US" dirty="0" err="1" smtClean="0"/>
              <a:t>Fomentar</a:t>
            </a:r>
            <a:r>
              <a:rPr lang="en-US" dirty="0" smtClean="0"/>
              <a:t> as </a:t>
            </a:r>
            <a:r>
              <a:rPr lang="en-US" dirty="0" err="1" smtClean="0"/>
              <a:t>unidades</a:t>
            </a:r>
            <a:r>
              <a:rPr lang="en-US" dirty="0" smtClean="0"/>
              <a:t> com RH </a:t>
            </a:r>
            <a:r>
              <a:rPr lang="en-US" dirty="0" err="1" smtClean="0"/>
              <a:t>especializado</a:t>
            </a:r>
            <a:endParaRPr lang="en-US" dirty="0" smtClean="0"/>
          </a:p>
          <a:p>
            <a:pPr lvl="1"/>
            <a:r>
              <a:rPr lang="en-US" dirty="0" err="1" smtClean="0"/>
              <a:t>Referência</a:t>
            </a:r>
            <a:r>
              <a:rPr lang="en-US" dirty="0" smtClean="0"/>
              <a:t> / </a:t>
            </a:r>
            <a:r>
              <a:rPr lang="en-US" dirty="0" err="1" smtClean="0"/>
              <a:t>contrarreferência</a:t>
            </a:r>
            <a:r>
              <a:rPr lang="en-US" dirty="0" smtClean="0"/>
              <a:t> com </a:t>
            </a:r>
            <a:r>
              <a:rPr lang="en-US" dirty="0" err="1" smtClean="0"/>
              <a:t>polos</a:t>
            </a:r>
            <a:r>
              <a:rPr lang="en-US" dirty="0" smtClean="0"/>
              <a:t> de </a:t>
            </a:r>
            <a:r>
              <a:rPr lang="en-US" dirty="0" err="1" smtClean="0"/>
              <a:t>municípios</a:t>
            </a:r>
            <a:r>
              <a:rPr lang="en-US" dirty="0" smtClean="0"/>
              <a:t> do </a:t>
            </a:r>
            <a:r>
              <a:rPr lang="en-US" dirty="0" err="1" smtClean="0"/>
              <a:t>estado</a:t>
            </a:r>
            <a:r>
              <a:rPr lang="en-US" dirty="0" smtClean="0"/>
              <a:t> do RJ</a:t>
            </a:r>
          </a:p>
          <a:p>
            <a:pPr lvl="1"/>
            <a:r>
              <a:rPr lang="en-US" dirty="0" err="1" smtClean="0"/>
              <a:t>Oncologista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cidade</a:t>
            </a:r>
            <a:endParaRPr lang="en-US" dirty="0" smtClean="0"/>
          </a:p>
          <a:p>
            <a:pPr lvl="1"/>
            <a:r>
              <a:rPr lang="en-US" dirty="0" err="1" smtClean="0"/>
              <a:t>Regulação</a:t>
            </a:r>
            <a:r>
              <a:rPr lang="en-US" dirty="0" smtClean="0"/>
              <a:t> “</a:t>
            </a:r>
            <a:r>
              <a:rPr lang="en-US" dirty="0" err="1" smtClean="0"/>
              <a:t>mediada</a:t>
            </a:r>
            <a:r>
              <a:rPr lang="en-US" dirty="0" smtClean="0"/>
              <a:t>”</a:t>
            </a:r>
          </a:p>
          <a:p>
            <a:pPr lvl="1"/>
            <a:r>
              <a:rPr lang="en-US" dirty="0" err="1" smtClean="0"/>
              <a:t>Capacidade</a:t>
            </a:r>
            <a:r>
              <a:rPr lang="en-US" dirty="0" smtClean="0"/>
              <a:t> </a:t>
            </a:r>
            <a:r>
              <a:rPr lang="en-US" dirty="0" err="1" smtClean="0"/>
              <a:t>instalada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461778"/>
            <a:ext cx="1986334" cy="126531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3722535"/>
            <a:ext cx="4427984" cy="310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593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852704"/>
          </a:xfrm>
        </p:spPr>
        <p:txBody>
          <a:bodyPr>
            <a:normAutofit/>
          </a:bodyPr>
          <a:lstStyle/>
          <a:p>
            <a:r>
              <a:rPr lang="en-US" dirty="0" err="1" smtClean="0"/>
              <a:t>Referência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Contrarreferência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731472"/>
            <a:ext cx="3543280" cy="510951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3794800" y="2497670"/>
            <a:ext cx="51292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GRANDES CENTROS E PERIFERIAS:</a:t>
            </a:r>
          </a:p>
          <a:p>
            <a:r>
              <a:rPr lang="en-US" sz="2400" dirty="0" smtClean="0"/>
              <a:t>TODOS SÃO ATORES!!!</a:t>
            </a:r>
            <a:endParaRPr lang="pt-BR" sz="24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994" y="3933056"/>
            <a:ext cx="2628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456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80696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Quem</a:t>
            </a:r>
            <a:r>
              <a:rPr lang="en-US" dirty="0" smtClean="0"/>
              <a:t> </a:t>
            </a:r>
            <a:r>
              <a:rPr lang="en-US" dirty="0" err="1" smtClean="0"/>
              <a:t>ganha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centralização</a:t>
            </a:r>
            <a:r>
              <a:rPr lang="en-US" dirty="0" smtClean="0"/>
              <a:t>?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204864"/>
            <a:ext cx="7331464" cy="4121670"/>
          </a:xfrm>
          <a:prstGeom prst="rect">
            <a:avLst/>
          </a:prstGeom>
        </p:spPr>
      </p:pic>
      <p:sp>
        <p:nvSpPr>
          <p:cNvPr id="4" name="Seta para a direita 3"/>
          <p:cNvSpPr/>
          <p:nvPr/>
        </p:nvSpPr>
        <p:spPr>
          <a:xfrm>
            <a:off x="5795460" y="484176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eta para a direita 4"/>
          <p:cNvSpPr/>
          <p:nvPr/>
        </p:nvSpPr>
        <p:spPr>
          <a:xfrm>
            <a:off x="6660232" y="3429000"/>
            <a:ext cx="576064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 para a esquerda 5"/>
          <p:cNvSpPr/>
          <p:nvPr/>
        </p:nvSpPr>
        <p:spPr>
          <a:xfrm>
            <a:off x="1560643" y="2972840"/>
            <a:ext cx="474352" cy="26860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a direita 6"/>
          <p:cNvSpPr/>
          <p:nvPr/>
        </p:nvSpPr>
        <p:spPr>
          <a:xfrm>
            <a:off x="6876256" y="2882404"/>
            <a:ext cx="443800" cy="2642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6876256" y="4489696"/>
            <a:ext cx="11247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GESTOR:</a:t>
            </a:r>
          </a:p>
          <a:p>
            <a:r>
              <a:rPr lang="en-US" dirty="0" smtClean="0"/>
              <a:t>SES</a:t>
            </a:r>
          </a:p>
          <a:p>
            <a:r>
              <a:rPr lang="en-US" dirty="0" smtClean="0"/>
              <a:t>DGH</a:t>
            </a:r>
          </a:p>
          <a:p>
            <a:r>
              <a:rPr lang="en-US" dirty="0" smtClean="0"/>
              <a:t>SMSs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7246664" y="2824220"/>
            <a:ext cx="1920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Equipes</a:t>
            </a:r>
            <a:r>
              <a:rPr lang="en-US" dirty="0" smtClean="0"/>
              <a:t> de </a:t>
            </a:r>
            <a:r>
              <a:rPr lang="en-US" dirty="0" err="1" smtClean="0"/>
              <a:t>Saúde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403331" y="288240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Pacientes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7246664" y="3242511"/>
            <a:ext cx="14126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UNIDADES:</a:t>
            </a:r>
          </a:p>
          <a:p>
            <a:r>
              <a:rPr lang="en-US" dirty="0" err="1" smtClean="0"/>
              <a:t>Primária</a:t>
            </a:r>
            <a:endParaRPr lang="en-US" dirty="0" smtClean="0"/>
          </a:p>
          <a:p>
            <a:r>
              <a:rPr lang="en-US" dirty="0" err="1" smtClean="0"/>
              <a:t>Secundária</a:t>
            </a:r>
            <a:endParaRPr lang="en-US" dirty="0" smtClean="0"/>
          </a:p>
          <a:p>
            <a:r>
              <a:rPr lang="en-US" dirty="0" err="1" smtClean="0"/>
              <a:t>Terciária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78129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857232"/>
            <a:ext cx="8650288" cy="189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143248"/>
            <a:ext cx="4797425" cy="2232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2786058"/>
            <a:ext cx="3303588" cy="3382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0166" y="571480"/>
            <a:ext cx="5901280" cy="7612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MUITO OBRIGADO!!!!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9272" y="6093296"/>
            <a:ext cx="5688304" cy="560504"/>
          </a:xfrm>
        </p:spPr>
        <p:txBody>
          <a:bodyPr>
            <a:normAutofit fontScale="92500"/>
          </a:bodyPr>
          <a:lstStyle/>
          <a:p>
            <a:r>
              <a:rPr lang="en-US" sz="3200" dirty="0" smtClean="0"/>
              <a:t>www.doutorandremaciel.com.br</a:t>
            </a:r>
            <a:endParaRPr lang="pt-BR" sz="3200" dirty="0"/>
          </a:p>
        </p:txBody>
      </p:sp>
      <p:pic>
        <p:nvPicPr>
          <p:cNvPr id="6" name="Espaço Reservado para Conteúdo 8" descr="IMG-20190706-WA000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71552" y="2143116"/>
            <a:ext cx="4379809" cy="3286148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500174"/>
            <a:ext cx="3324225" cy="4433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9215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301</TotalTime>
  <Words>542</Words>
  <Application>Microsoft Office PowerPoint</Application>
  <PresentationFormat>Apresentação na tela (4:3)</PresentationFormat>
  <Paragraphs>121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Fluxo</vt:lpstr>
      <vt:lpstr>Slide 1</vt:lpstr>
      <vt:lpstr>Diagnóstico Situacional - Mundo</vt:lpstr>
      <vt:lpstr>Diagnóstico Situacional  –  Brasil:  21.230 novos casos em 2020 </vt:lpstr>
      <vt:lpstr>Diagnóstico Situacional – RJ 2020</vt:lpstr>
      <vt:lpstr>Planejamento estratégico - prevenção</vt:lpstr>
      <vt:lpstr>Planejamento estratégico – diagnóstico precoce</vt:lpstr>
      <vt:lpstr>Planejamento estratégico – diagnóstico endoscópico</vt:lpstr>
      <vt:lpstr>Planejamento estratégico – terapêutica</vt:lpstr>
      <vt:lpstr>Planejamento estratégico – terapêutica</vt:lpstr>
      <vt:lpstr>Planejamento estratégico – terapêutica</vt:lpstr>
      <vt:lpstr>CENTRALIZAÇÃO TERAPÊUTICA</vt:lpstr>
      <vt:lpstr>CENTRALIZAÇÃO TERAPÊUTICA</vt:lpstr>
      <vt:lpstr>CENTRALIZAR É PRECISO!!!</vt:lpstr>
      <vt:lpstr>Por que centralizar o CA gástrico no RJ?</vt:lpstr>
      <vt:lpstr>CENTRALIZAÇÃO TERAPÊUTICA - RJ</vt:lpstr>
      <vt:lpstr>CENTRALIZAÇÃO TERAPÊUTICA - RJ</vt:lpstr>
      <vt:lpstr>COMO CENTRALIZAR?</vt:lpstr>
      <vt:lpstr>Referência vs Contrarreferência</vt:lpstr>
      <vt:lpstr>Quem ganha na centralização?</vt:lpstr>
      <vt:lpstr>Slide 20</vt:lpstr>
      <vt:lpstr>MUITO OBRIGADO!!!!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Instituição Religiosa Perfect Liberty</dc:title>
  <dc:creator>Notebook</dc:creator>
  <cp:lastModifiedBy>oem</cp:lastModifiedBy>
  <cp:revision>81</cp:revision>
  <dcterms:created xsi:type="dcterms:W3CDTF">2016-06-04T03:26:45Z</dcterms:created>
  <dcterms:modified xsi:type="dcterms:W3CDTF">2020-05-14T05:37:52Z</dcterms:modified>
</cp:coreProperties>
</file>