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63" r:id="rId3"/>
    <p:sldId id="314" r:id="rId4"/>
    <p:sldId id="321" r:id="rId5"/>
    <p:sldId id="311" r:id="rId6"/>
    <p:sldId id="312" r:id="rId7"/>
    <p:sldId id="313" r:id="rId8"/>
    <p:sldId id="315" r:id="rId9"/>
    <p:sldId id="310" r:id="rId10"/>
    <p:sldId id="328" r:id="rId11"/>
    <p:sldId id="338" r:id="rId12"/>
    <p:sldId id="296" r:id="rId13"/>
    <p:sldId id="337" r:id="rId14"/>
    <p:sldId id="295" r:id="rId15"/>
    <p:sldId id="334" r:id="rId16"/>
    <p:sldId id="264" r:id="rId17"/>
    <p:sldId id="326" r:id="rId18"/>
    <p:sldId id="335" r:id="rId19"/>
    <p:sldId id="336" r:id="rId20"/>
    <p:sldId id="330" r:id="rId21"/>
    <p:sldId id="331" r:id="rId22"/>
    <p:sldId id="309" r:id="rId23"/>
    <p:sldId id="329" r:id="rId24"/>
    <p:sldId id="324" r:id="rId25"/>
    <p:sldId id="325" r:id="rId26"/>
    <p:sldId id="316" r:id="rId27"/>
    <p:sldId id="318" r:id="rId28"/>
    <p:sldId id="317" r:id="rId29"/>
    <p:sldId id="319" r:id="rId30"/>
    <p:sldId id="320" r:id="rId31"/>
    <p:sldId id="332" r:id="rId32"/>
    <p:sldId id="322" r:id="rId33"/>
    <p:sldId id="333" r:id="rId34"/>
    <p:sldId id="323" r:id="rId35"/>
  </p:sldIdLst>
  <p:sldSz cx="9144000" cy="6858000" type="screen4x3"/>
  <p:notesSz cx="6858000" cy="9144000"/>
  <p:defaultTextStyle>
    <a:defPPr>
      <a:defRPr lang="pt-BR"/>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009900"/>
    <a:srgbClr val="008000"/>
    <a:srgbClr val="00CC00"/>
  </p:clrMru>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xmlns="" id="{4B30B628-48E1-4696-A5C4-01168B0526C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pt-BR"/>
          </a:p>
        </p:txBody>
      </p:sp>
      <p:sp>
        <p:nvSpPr>
          <p:cNvPr id="3" name="Espaço Reservado para Data 2">
            <a:extLst>
              <a:ext uri="{FF2B5EF4-FFF2-40B4-BE49-F238E27FC236}">
                <a16:creationId xmlns:a16="http://schemas.microsoft.com/office/drawing/2014/main" xmlns="" id="{238B8F96-18FA-445C-A0B1-A43A6C4CEFF6}"/>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43E48BC-A738-4077-BC19-65AEA352CDE4}" type="datetimeFigureOut">
              <a:rPr lang="pt-BR"/>
              <a:pPr>
                <a:defRPr/>
              </a:pPr>
              <a:t>17/06/2020</a:t>
            </a:fld>
            <a:endParaRPr lang="pt-BR"/>
          </a:p>
        </p:txBody>
      </p:sp>
      <p:sp>
        <p:nvSpPr>
          <p:cNvPr id="4" name="Espaço Reservado para Imagem de Slide 3">
            <a:extLst>
              <a:ext uri="{FF2B5EF4-FFF2-40B4-BE49-F238E27FC236}">
                <a16:creationId xmlns:a16="http://schemas.microsoft.com/office/drawing/2014/main" xmlns="" id="{0885E482-658F-4044-91F1-74B69FF8B94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a:extLst>
              <a:ext uri="{FF2B5EF4-FFF2-40B4-BE49-F238E27FC236}">
                <a16:creationId xmlns:a16="http://schemas.microsoft.com/office/drawing/2014/main" xmlns="" id="{4504F7FA-4DB9-4AA2-B2CE-126FAC5FFFEF}"/>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noProof="0"/>
              <a:t>Clique para editar 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a:extLst>
              <a:ext uri="{FF2B5EF4-FFF2-40B4-BE49-F238E27FC236}">
                <a16:creationId xmlns:a16="http://schemas.microsoft.com/office/drawing/2014/main" xmlns="" id="{23F3F8E8-5CAE-429E-B365-1E6FF9155641}"/>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pt-BR"/>
          </a:p>
        </p:txBody>
      </p:sp>
      <p:sp>
        <p:nvSpPr>
          <p:cNvPr id="7" name="Espaço Reservado para Número de Slide 6">
            <a:extLst>
              <a:ext uri="{FF2B5EF4-FFF2-40B4-BE49-F238E27FC236}">
                <a16:creationId xmlns:a16="http://schemas.microsoft.com/office/drawing/2014/main" xmlns="" id="{095F7ACD-6A78-43CE-8EF4-C80DEBBB687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484E11B7-9372-4AB9-8B1E-E91A779DFFA1}" type="slidenum">
              <a:rPr lang="pt-BR" altLang="pt-BR"/>
              <a:pPr/>
              <a:t>‹nº›</a:t>
            </a:fld>
            <a:endParaRPr lang="pt-BR" altLang="pt-B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pt-BR"/>
              <a:t>Clique para editar o título mestre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BR"/>
              <a:t>Clique para editar o estilo do subtítulo mestre</a:t>
            </a:r>
            <a:endParaRPr lang="en-US"/>
          </a:p>
        </p:txBody>
      </p:sp>
      <p:sp>
        <p:nvSpPr>
          <p:cNvPr id="4" name="Date Placeholder 29">
            <a:extLst>
              <a:ext uri="{FF2B5EF4-FFF2-40B4-BE49-F238E27FC236}">
                <a16:creationId xmlns:a16="http://schemas.microsoft.com/office/drawing/2014/main" xmlns="" id="{BAB2EF56-451F-4E89-AE1E-8B6F15CD594B}"/>
              </a:ext>
            </a:extLst>
          </p:cNvPr>
          <p:cNvSpPr>
            <a:spLocks noGrp="1"/>
          </p:cNvSpPr>
          <p:nvPr>
            <p:ph type="dt" sz="half" idx="10"/>
          </p:nvPr>
        </p:nvSpPr>
        <p:spPr/>
        <p:txBody>
          <a:bodyPr/>
          <a:lstStyle>
            <a:lvl1pPr>
              <a:defRPr/>
            </a:lvl1pPr>
          </a:lstStyle>
          <a:p>
            <a:pPr>
              <a:defRPr/>
            </a:pPr>
            <a:fld id="{7BBBA06B-0F12-4502-ABCE-720353E1F5F2}" type="datetimeFigureOut">
              <a:rPr lang="pt-BR"/>
              <a:pPr>
                <a:defRPr/>
              </a:pPr>
              <a:t>17/06/2020</a:t>
            </a:fld>
            <a:endParaRPr lang="pt-BR"/>
          </a:p>
        </p:txBody>
      </p:sp>
      <p:sp>
        <p:nvSpPr>
          <p:cNvPr id="5" name="Footer Placeholder 18">
            <a:extLst>
              <a:ext uri="{FF2B5EF4-FFF2-40B4-BE49-F238E27FC236}">
                <a16:creationId xmlns:a16="http://schemas.microsoft.com/office/drawing/2014/main" xmlns="" id="{0DADC8F7-F8F1-4C56-AF06-C019D66B41AC}"/>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26">
            <a:extLst>
              <a:ext uri="{FF2B5EF4-FFF2-40B4-BE49-F238E27FC236}">
                <a16:creationId xmlns:a16="http://schemas.microsoft.com/office/drawing/2014/main" xmlns="" id="{D58D71EC-A3F8-4380-B5F0-0502B253FD22}"/>
              </a:ext>
            </a:extLst>
          </p:cNvPr>
          <p:cNvSpPr>
            <a:spLocks noGrp="1"/>
          </p:cNvSpPr>
          <p:nvPr>
            <p:ph type="sldNum" sz="quarter" idx="12"/>
          </p:nvPr>
        </p:nvSpPr>
        <p:spPr/>
        <p:txBody>
          <a:bodyPr/>
          <a:lstStyle>
            <a:lvl1pPr>
              <a:defRPr>
                <a:solidFill>
                  <a:srgbClr val="D1EAEE"/>
                </a:solidFill>
              </a:defRPr>
            </a:lvl1pPr>
          </a:lstStyle>
          <a:p>
            <a:fld id="{3F681EB5-0F6E-4B01-BF87-7D39C8B42D99}" type="slidenum">
              <a:rPr lang="pt-BR" altLang="pt-BR"/>
              <a:pPr/>
              <a:t>‹nº›</a:t>
            </a:fld>
            <a:endParaRPr lang="pt-BR" altLang="pt-B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1FAC475A-470E-4FB0-8F34-026FE4877E40}" type="datetimeFigureOut">
              <a:rPr lang="pt-BR"/>
              <a:pPr>
                <a:defRPr/>
              </a:pPr>
              <a:t>17/06/2020</a:t>
            </a:fld>
            <a:endParaRPr lang="pt-BR"/>
          </a:p>
        </p:txBody>
      </p:sp>
      <p:sp>
        <p:nvSpPr>
          <p:cNvPr id="5"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C4BA4F01-FE4A-4D7E-9589-83F28206E341}" type="slidenum">
              <a:rPr lang="pt-BR" altLang="pt-BR"/>
              <a:pPr/>
              <a:t>‹nº›</a:t>
            </a:fld>
            <a:endParaRPr lang="pt-BR" alt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pt-BR"/>
              <a:t>Clique para editar o título mestre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20789BA9-DA3C-4212-9867-93C3ED878143}" type="datetimeFigureOut">
              <a:rPr lang="pt-BR"/>
              <a:pPr>
                <a:defRPr/>
              </a:pPr>
              <a:t>17/06/2020</a:t>
            </a:fld>
            <a:endParaRPr lang="pt-BR"/>
          </a:p>
        </p:txBody>
      </p:sp>
      <p:sp>
        <p:nvSpPr>
          <p:cNvPr id="6"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7"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C4AFF500-DB8F-4F0D-822B-5159DED91EC4}" type="slidenum">
              <a:rPr lang="pt-BR" altLang="pt-BR"/>
              <a:pPr/>
              <a:t>‹nº›</a:t>
            </a:fld>
            <a:endParaRPr lang="pt-BR" alt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pt-BR"/>
              <a:t>Clique para editar o título mestre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a:t>Clique para editar o texto mestre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pt-BR"/>
              <a:t>Clique para editar o texto mestre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239426BE-7EC9-404E-8B1C-BD5C87239F9D}" type="datetimeFigureOut">
              <a:rPr lang="pt-BR"/>
              <a:pPr>
                <a:defRPr/>
              </a:pPr>
              <a:t>17/06/2020</a:t>
            </a:fld>
            <a:endParaRPr lang="pt-BR"/>
          </a:p>
        </p:txBody>
      </p:sp>
      <p:sp>
        <p:nvSpPr>
          <p:cNvPr id="8"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9"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1FC28693-C72B-486D-943E-BADD163C9E1E}" type="slidenum">
              <a:rPr lang="pt-BR" altLang="pt-BR"/>
              <a:pPr/>
              <a:t>‹nº›</a:t>
            </a:fld>
            <a:endParaRPr lang="pt-BR" alt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pt-BR"/>
              <a:t>Clique para editar o título mestre</a:t>
            </a:r>
            <a:endParaRPr lang="en-US"/>
          </a:p>
        </p:txBody>
      </p:sp>
      <p:sp>
        <p:nvSpPr>
          <p:cNvPr id="3"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55253D3F-F992-4A8E-9CB3-77EDDE0649D6}" type="datetimeFigureOut">
              <a:rPr lang="pt-BR"/>
              <a:pPr>
                <a:defRPr/>
              </a:pPr>
              <a:t>17/06/2020</a:t>
            </a:fld>
            <a:endParaRPr lang="pt-BR"/>
          </a:p>
        </p:txBody>
      </p:sp>
      <p:sp>
        <p:nvSpPr>
          <p:cNvPr id="4"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5"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FF0F5614-A2E1-419E-9AEB-780D4B404FB2}" type="slidenum">
              <a:rPr lang="pt-BR" altLang="pt-BR"/>
              <a:pPr/>
              <a:t>‹nº›</a:t>
            </a:fld>
            <a:endParaRPr lang="pt-BR" alt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F1E34C9E-86C8-43E5-895E-503E12D017C6}" type="datetimeFigureOut">
              <a:rPr lang="pt-BR"/>
              <a:pPr>
                <a:defRPr/>
              </a:pPr>
              <a:t>17/06/2020</a:t>
            </a:fld>
            <a:endParaRPr lang="pt-BR"/>
          </a:p>
        </p:txBody>
      </p:sp>
      <p:sp>
        <p:nvSpPr>
          <p:cNvPr id="3"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4"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16E43876-F18C-4D4D-9C22-99F2E4A5599B}" type="slidenum">
              <a:rPr lang="pt-BR" altLang="pt-BR"/>
              <a:pPr/>
              <a:t>‹nº›</a:t>
            </a:fld>
            <a:endParaRPr lang="pt-BR" alt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pt-BR"/>
              <a:t>Clique para editar o título mestre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pt-BR"/>
              <a:t>Clique para editar o texto mestre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7D150061-E568-402A-ADAB-37561E93047B}" type="datetimeFigureOut">
              <a:rPr lang="pt-BR"/>
              <a:pPr>
                <a:defRPr/>
              </a:pPr>
              <a:t>17/06/2020</a:t>
            </a:fld>
            <a:endParaRPr lang="pt-BR"/>
          </a:p>
        </p:txBody>
      </p:sp>
      <p:sp>
        <p:nvSpPr>
          <p:cNvPr id="6"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7"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2956046E-BF98-49A0-9679-F9CEAA5C5AA8}" type="slidenum">
              <a:rPr lang="pt-BR" altLang="pt-BR"/>
              <a:pPr/>
              <a:t>‹nº›</a:t>
            </a:fld>
            <a:endParaRPr lang="pt-BR" alt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870E2E7C-BED6-4568-9F24-3C668BD4782E}" type="datetimeFigureOut">
              <a:rPr lang="pt-BR"/>
              <a:pPr>
                <a:defRPr/>
              </a:pPr>
              <a:t>17/06/2020</a:t>
            </a:fld>
            <a:endParaRPr lang="pt-BR"/>
          </a:p>
        </p:txBody>
      </p:sp>
      <p:sp>
        <p:nvSpPr>
          <p:cNvPr id="5"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95F4AD77-2F79-4634-8FB3-47D8304101D3}" type="slidenum">
              <a:rPr lang="pt-BR" altLang="pt-BR"/>
              <a:pPr/>
              <a:t>‹nº›</a:t>
            </a:fld>
            <a:endParaRPr lang="pt-BR" alt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pt-BR"/>
              <a:t>Clique para editar o título mestre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9">
            <a:extLst>
              <a:ext uri="{FF2B5EF4-FFF2-40B4-BE49-F238E27FC236}">
                <a16:creationId xmlns:a16="http://schemas.microsoft.com/office/drawing/2014/main" xmlns="" id="{D264335B-7814-4B73-905B-D15CCE2930A8}"/>
              </a:ext>
            </a:extLst>
          </p:cNvPr>
          <p:cNvSpPr>
            <a:spLocks noGrp="1"/>
          </p:cNvSpPr>
          <p:nvPr>
            <p:ph type="dt" sz="half" idx="10"/>
          </p:nvPr>
        </p:nvSpPr>
        <p:spPr/>
        <p:txBody>
          <a:bodyPr/>
          <a:lstStyle>
            <a:lvl1pPr>
              <a:defRPr/>
            </a:lvl1pPr>
          </a:lstStyle>
          <a:p>
            <a:pPr>
              <a:defRPr/>
            </a:pPr>
            <a:fld id="{62B3BBC1-1BB5-4CC9-9919-517C20BF476F}" type="datetimeFigureOut">
              <a:rPr lang="pt-BR"/>
              <a:pPr>
                <a:defRPr/>
              </a:pPr>
              <a:t>17/06/2020</a:t>
            </a:fld>
            <a:endParaRPr lang="pt-BR"/>
          </a:p>
        </p:txBody>
      </p:sp>
      <p:sp>
        <p:nvSpPr>
          <p:cNvPr id="5" name="Footer Placeholder 21">
            <a:extLst>
              <a:ext uri="{FF2B5EF4-FFF2-40B4-BE49-F238E27FC236}">
                <a16:creationId xmlns:a16="http://schemas.microsoft.com/office/drawing/2014/main" xmlns="" id="{C93DD808-D524-4661-A4A8-2FADDA025891}"/>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17">
            <a:extLst>
              <a:ext uri="{FF2B5EF4-FFF2-40B4-BE49-F238E27FC236}">
                <a16:creationId xmlns:a16="http://schemas.microsoft.com/office/drawing/2014/main" xmlns="" id="{A61A70AC-705D-4440-AF1F-DECD2593DC95}"/>
              </a:ext>
            </a:extLst>
          </p:cNvPr>
          <p:cNvSpPr>
            <a:spLocks noGrp="1"/>
          </p:cNvSpPr>
          <p:nvPr>
            <p:ph type="sldNum" sz="quarter" idx="12"/>
          </p:nvPr>
        </p:nvSpPr>
        <p:spPr/>
        <p:txBody>
          <a:bodyPr/>
          <a:lstStyle>
            <a:lvl1pPr>
              <a:defRPr/>
            </a:lvl1pPr>
          </a:lstStyle>
          <a:p>
            <a:fld id="{ED9C9636-183D-422D-B99B-EBAAC019B247}" type="slidenum">
              <a:rPr lang="pt-BR" altLang="pt-BR"/>
              <a:pPr/>
              <a:t>‹nº›</a:t>
            </a:fld>
            <a:endParaRPr lang="pt-BR" alt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xmlns="" id="{20D451BE-0F5D-49FC-A896-4C23345B8D5B}"/>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Freeform 7">
            <a:extLst>
              <a:ext uri="{FF2B5EF4-FFF2-40B4-BE49-F238E27FC236}">
                <a16:creationId xmlns:a16="http://schemas.microsoft.com/office/drawing/2014/main" xmlns="" id="{20620746-12A2-4C70-B2E2-6C2C63FD3958}"/>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pt-BR" altLang="pt-BR" smtClean="0"/>
              <a:t>Clique para editar o título mestre</a:t>
            </a:r>
            <a:endParaRPr lang="en-US" altLang="pt-BR" smtClean="0"/>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altLang="pt-BR" smtClean="0"/>
              <a:t>Clique para editar 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endParaRPr lang="en-US" altLang="pt-BR" smtClean="0"/>
          </a:p>
        </p:txBody>
      </p:sp>
      <p:sp>
        <p:nvSpPr>
          <p:cNvPr id="10" name="Date Placeholder 9">
            <a:extLst>
              <a:ext uri="{FF2B5EF4-FFF2-40B4-BE49-F238E27FC236}">
                <a16:creationId xmlns:a16="http://schemas.microsoft.com/office/drawing/2014/main" xmlns="" id="{D264335B-7814-4B73-905B-D15CCE2930A8}"/>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6F8ABB50-F52D-43E2-B772-3C3275FC1D9A}" type="datetimeFigureOut">
              <a:rPr lang="pt-BR"/>
              <a:pPr>
                <a:defRPr/>
              </a:pPr>
              <a:t>17/06/2020</a:t>
            </a:fld>
            <a:endParaRPr lang="pt-BR"/>
          </a:p>
        </p:txBody>
      </p:sp>
      <p:sp>
        <p:nvSpPr>
          <p:cNvPr id="22" name="Footer Placeholder 21">
            <a:extLst>
              <a:ext uri="{FF2B5EF4-FFF2-40B4-BE49-F238E27FC236}">
                <a16:creationId xmlns:a16="http://schemas.microsoft.com/office/drawing/2014/main" xmlns="" id="{C93DD808-D524-4661-A4A8-2FADDA025891}"/>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pt-BR"/>
          </a:p>
        </p:txBody>
      </p:sp>
      <p:sp>
        <p:nvSpPr>
          <p:cNvPr id="18" name="Slide Number Placeholder 17">
            <a:extLst>
              <a:ext uri="{FF2B5EF4-FFF2-40B4-BE49-F238E27FC236}">
                <a16:creationId xmlns:a16="http://schemas.microsoft.com/office/drawing/2014/main" xmlns="" id="{A61A70AC-705D-4440-AF1F-DECD2593DC95}"/>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itchFamily="18" charset="0"/>
              </a:defRPr>
            </a:lvl1pPr>
          </a:lstStyle>
          <a:p>
            <a:fld id="{93895577-2903-48C6-B769-57068C4A4D6A}" type="slidenum">
              <a:rPr lang="pt-BR" altLang="pt-BR"/>
              <a:pPr/>
              <a:t>‹nº›</a:t>
            </a:fld>
            <a:endParaRPr lang="pt-BR" altLang="pt-B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xmlns="" id="{F5E12DC5-BCF1-4296-A876-6945EA587E59}"/>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3" name="Freeform 12">
              <a:extLst>
                <a:ext uri="{FF2B5EF4-FFF2-40B4-BE49-F238E27FC236}">
                  <a16:creationId xmlns:a16="http://schemas.microsoft.com/office/drawing/2014/main" xmlns="" id="{A41A5C12-E4DE-4FCB-BD25-391792265364}"/>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10"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6.wmf"/></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0.emf"/><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19.emf"/><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6.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Título 1"/>
          <p:cNvPicPr>
            <a:picLocks noGrp="1" noChangeArrowheads="1"/>
          </p:cNvPicPr>
          <p:nvPr>
            <p:ph type="ctrTitle"/>
          </p:nvPr>
        </p:nvPicPr>
        <p:blipFill>
          <a:blip r:embed="rId2"/>
          <a:srcRect/>
          <a:stretch>
            <a:fillRect/>
          </a:stretch>
        </p:blipFill>
        <p:spPr>
          <a:xfrm>
            <a:off x="-1828800" y="2438400"/>
            <a:ext cx="990600" cy="381000"/>
          </a:xfrm>
        </p:spPr>
      </p:pic>
      <p:sp>
        <p:nvSpPr>
          <p:cNvPr id="4099" name="Espaço Reservado para Rodapé 3">
            <a:extLst>
              <a:ext uri="{FF2B5EF4-FFF2-40B4-BE49-F238E27FC236}">
                <a16:creationId xmlns:a16="http://schemas.microsoft.com/office/drawing/2014/main" xmlns="" id="{2FD44F37-4C77-4AD2-B2A6-67AF5952622E}"/>
              </a:ext>
            </a:extLst>
          </p:cNvPr>
          <p:cNvSpPr>
            <a:spLocks noGrp="1"/>
          </p:cNvSpPr>
          <p:nvPr>
            <p:ph type="ftr" sz="quarter" idx="11"/>
          </p:nvPr>
        </p:nvSpPr>
        <p:spPr bwMode="auto">
          <a:xfrm>
            <a:off x="500063" y="5715000"/>
            <a:ext cx="8102600" cy="887413"/>
          </a:xfrm>
          <a:ln>
            <a:miter lim="800000"/>
            <a:headEnd/>
            <a:tailEnd/>
          </a:ln>
        </p:spPr>
        <p:txBody>
          <a:bodyPr wrap="square" numCol="1" anchorCtr="0" compatLnSpc="1">
            <a:prstTxWarp prst="textNoShape">
              <a:avLst/>
            </a:prstTxWarp>
          </a:bodyPr>
          <a:lstStyle/>
          <a:p>
            <a:pPr algn="ctr" fontAlgn="base">
              <a:spcBef>
                <a:spcPct val="0"/>
              </a:spcBef>
              <a:spcAft>
                <a:spcPct val="0"/>
              </a:spcAft>
              <a:defRPr/>
            </a:pPr>
            <a:r>
              <a:rPr lang="pt-BR" altLang="pt-BR" sz="1400" b="1" dirty="0">
                <a:solidFill>
                  <a:srgbClr val="D1EAEE"/>
                </a:solidFill>
                <a:cs typeface="Arial" charset="0"/>
              </a:rPr>
              <a:t>André Maciel da Silva  - TCBC / TSBCO / TABCG</a:t>
            </a:r>
          </a:p>
          <a:p>
            <a:pPr algn="ctr" fontAlgn="base">
              <a:spcBef>
                <a:spcPct val="0"/>
              </a:spcBef>
              <a:spcAft>
                <a:spcPct val="0"/>
              </a:spcAft>
              <a:defRPr/>
            </a:pPr>
            <a:r>
              <a:rPr lang="pt-BR" altLang="pt-BR" sz="1400" b="1" dirty="0" err="1">
                <a:solidFill>
                  <a:srgbClr val="D1EAEE"/>
                </a:solidFill>
                <a:cs typeface="Arial" charset="0"/>
              </a:rPr>
              <a:t>President</a:t>
            </a:r>
            <a:r>
              <a:rPr lang="pt-BR" altLang="pt-BR" sz="1400" b="1" dirty="0">
                <a:solidFill>
                  <a:srgbClr val="D1EAEE"/>
                </a:solidFill>
                <a:cs typeface="Arial" charset="0"/>
              </a:rPr>
              <a:t> </a:t>
            </a:r>
            <a:r>
              <a:rPr lang="pt-BR" altLang="pt-BR" sz="1400" b="1" dirty="0" err="1">
                <a:solidFill>
                  <a:srgbClr val="D1EAEE"/>
                </a:solidFill>
                <a:cs typeface="Arial" charset="0"/>
              </a:rPr>
              <a:t>of</a:t>
            </a:r>
            <a:r>
              <a:rPr lang="pt-BR" altLang="pt-BR" sz="1400" b="1" dirty="0">
                <a:solidFill>
                  <a:srgbClr val="D1EAEE"/>
                </a:solidFill>
                <a:cs typeface="Arial" charset="0"/>
              </a:rPr>
              <a:t>  </a:t>
            </a:r>
            <a:r>
              <a:rPr lang="pt-BR" altLang="pt-BR" sz="1400" b="1" dirty="0" err="1">
                <a:solidFill>
                  <a:srgbClr val="D1EAEE"/>
                </a:solidFill>
                <a:cs typeface="Arial" charset="0"/>
              </a:rPr>
              <a:t>Brazilian</a:t>
            </a:r>
            <a:r>
              <a:rPr lang="pt-BR" altLang="pt-BR" sz="1400" b="1" dirty="0">
                <a:solidFill>
                  <a:srgbClr val="D1EAEE"/>
                </a:solidFill>
                <a:cs typeface="Arial" charset="0"/>
              </a:rPr>
              <a:t> </a:t>
            </a:r>
            <a:r>
              <a:rPr lang="pt-BR" altLang="pt-BR" sz="1400" b="1" dirty="0" err="1">
                <a:solidFill>
                  <a:srgbClr val="D1EAEE"/>
                </a:solidFill>
                <a:cs typeface="Arial" charset="0"/>
              </a:rPr>
              <a:t>Society</a:t>
            </a:r>
            <a:r>
              <a:rPr lang="pt-BR" altLang="pt-BR" sz="1400" b="1" dirty="0">
                <a:solidFill>
                  <a:srgbClr val="D1EAEE"/>
                </a:solidFill>
                <a:cs typeface="Arial" charset="0"/>
              </a:rPr>
              <a:t> </a:t>
            </a:r>
            <a:r>
              <a:rPr lang="pt-BR" altLang="pt-BR" sz="1400" b="1" dirty="0" err="1">
                <a:solidFill>
                  <a:srgbClr val="D1EAEE"/>
                </a:solidFill>
                <a:cs typeface="Arial" charset="0"/>
              </a:rPr>
              <a:t>of</a:t>
            </a:r>
            <a:r>
              <a:rPr lang="pt-BR" altLang="pt-BR" sz="1400" b="1" dirty="0">
                <a:solidFill>
                  <a:srgbClr val="D1EAEE"/>
                </a:solidFill>
                <a:cs typeface="Arial" charset="0"/>
              </a:rPr>
              <a:t> </a:t>
            </a:r>
            <a:r>
              <a:rPr lang="pt-BR" altLang="pt-BR" sz="1400" b="1" dirty="0" err="1">
                <a:solidFill>
                  <a:srgbClr val="D1EAEE"/>
                </a:solidFill>
                <a:cs typeface="Arial" charset="0"/>
              </a:rPr>
              <a:t>Oncologic</a:t>
            </a:r>
            <a:r>
              <a:rPr lang="pt-BR" altLang="pt-BR" sz="1400" b="1" dirty="0">
                <a:solidFill>
                  <a:srgbClr val="D1EAEE"/>
                </a:solidFill>
                <a:cs typeface="Arial" charset="0"/>
              </a:rPr>
              <a:t> </a:t>
            </a:r>
            <a:r>
              <a:rPr lang="pt-BR" altLang="pt-BR" sz="1400" b="1" dirty="0" err="1">
                <a:solidFill>
                  <a:srgbClr val="D1EAEE"/>
                </a:solidFill>
                <a:cs typeface="Arial" charset="0"/>
              </a:rPr>
              <a:t>Surgery</a:t>
            </a:r>
            <a:r>
              <a:rPr lang="pt-BR" altLang="pt-BR" sz="1400" b="1" dirty="0">
                <a:solidFill>
                  <a:srgbClr val="D1EAEE"/>
                </a:solidFill>
                <a:cs typeface="Arial" charset="0"/>
              </a:rPr>
              <a:t>  - </a:t>
            </a:r>
            <a:r>
              <a:rPr lang="pt-BR" altLang="pt-BR" sz="1400" b="1" dirty="0" err="1">
                <a:solidFill>
                  <a:srgbClr val="D1EAEE"/>
                </a:solidFill>
                <a:cs typeface="Arial" charset="0"/>
              </a:rPr>
              <a:t>Branch</a:t>
            </a:r>
            <a:r>
              <a:rPr lang="pt-BR" altLang="pt-BR" sz="1400" b="1" dirty="0">
                <a:solidFill>
                  <a:srgbClr val="D1EAEE"/>
                </a:solidFill>
                <a:cs typeface="Arial" charset="0"/>
              </a:rPr>
              <a:t> Rio de Janeiro</a:t>
            </a:r>
          </a:p>
          <a:p>
            <a:pPr algn="ctr" fontAlgn="base">
              <a:spcBef>
                <a:spcPct val="0"/>
              </a:spcBef>
              <a:spcAft>
                <a:spcPct val="0"/>
              </a:spcAft>
              <a:defRPr/>
            </a:pPr>
            <a:r>
              <a:rPr lang="pt-BR" altLang="pt-BR" sz="1400" b="1" dirty="0" err="1">
                <a:solidFill>
                  <a:srgbClr val="D1EAEE"/>
                </a:solidFill>
                <a:cs typeface="Arial" charset="0"/>
              </a:rPr>
              <a:t>Surgeon</a:t>
            </a:r>
            <a:r>
              <a:rPr lang="pt-BR" altLang="pt-BR" sz="1400" b="1" dirty="0">
                <a:solidFill>
                  <a:srgbClr val="D1EAEE"/>
                </a:solidFill>
                <a:cs typeface="Arial" charset="0"/>
              </a:rPr>
              <a:t> in </a:t>
            </a:r>
            <a:r>
              <a:rPr lang="pt-BR" altLang="pt-BR" sz="1400" b="1" dirty="0" err="1">
                <a:solidFill>
                  <a:srgbClr val="D1EAEE"/>
                </a:solidFill>
                <a:cs typeface="Arial" charset="0"/>
              </a:rPr>
              <a:t>Chief</a:t>
            </a:r>
            <a:r>
              <a:rPr lang="pt-BR" altLang="pt-BR" sz="1400" b="1" dirty="0">
                <a:solidFill>
                  <a:srgbClr val="D1EAEE"/>
                </a:solidFill>
                <a:cs typeface="Arial" charset="0"/>
              </a:rPr>
              <a:t>  / General  </a:t>
            </a:r>
            <a:r>
              <a:rPr lang="pt-BR" altLang="pt-BR" sz="1400" b="1" dirty="0" err="1">
                <a:solidFill>
                  <a:srgbClr val="D1EAEE"/>
                </a:solidFill>
                <a:cs typeface="Arial" charset="0"/>
              </a:rPr>
              <a:t>Surgery</a:t>
            </a:r>
            <a:r>
              <a:rPr lang="pt-BR" altLang="pt-BR" sz="1400" b="1" dirty="0">
                <a:solidFill>
                  <a:srgbClr val="D1EAEE"/>
                </a:solidFill>
                <a:cs typeface="Arial" charset="0"/>
              </a:rPr>
              <a:t> </a:t>
            </a:r>
            <a:r>
              <a:rPr lang="pt-BR" altLang="pt-BR" sz="1400" b="1" dirty="0" err="1">
                <a:solidFill>
                  <a:srgbClr val="D1EAEE"/>
                </a:solidFill>
                <a:cs typeface="Arial" charset="0"/>
              </a:rPr>
              <a:t>Service</a:t>
            </a:r>
            <a:r>
              <a:rPr lang="pt-BR" altLang="pt-BR" sz="1400" b="1" dirty="0">
                <a:solidFill>
                  <a:srgbClr val="D1EAEE"/>
                </a:solidFill>
                <a:cs typeface="Arial" charset="0"/>
              </a:rPr>
              <a:t> - Andaraí Federal Andaraí RJ – </a:t>
            </a:r>
            <a:r>
              <a:rPr lang="pt-BR" altLang="pt-BR" sz="1400" b="1" dirty="0" err="1">
                <a:solidFill>
                  <a:srgbClr val="D1EAEE"/>
                </a:solidFill>
                <a:cs typeface="Arial" charset="0"/>
              </a:rPr>
              <a:t>Brazil</a:t>
            </a:r>
            <a:endParaRPr lang="pt-BR" altLang="pt-BR" sz="1400" b="1" dirty="0">
              <a:solidFill>
                <a:srgbClr val="D1EAEE"/>
              </a:solidFill>
              <a:cs typeface="Arial" charset="0"/>
            </a:endParaRPr>
          </a:p>
          <a:p>
            <a:pPr algn="ctr" fontAlgn="base">
              <a:spcBef>
                <a:spcPct val="0"/>
              </a:spcBef>
              <a:spcAft>
                <a:spcPct val="0"/>
              </a:spcAft>
              <a:defRPr/>
            </a:pPr>
            <a:r>
              <a:rPr lang="pt-BR" altLang="pt-BR" sz="1400" b="1" dirty="0">
                <a:solidFill>
                  <a:srgbClr val="D1EAEE"/>
                </a:solidFill>
                <a:cs typeface="Arial" charset="0"/>
              </a:rPr>
              <a:t> </a:t>
            </a:r>
            <a:r>
              <a:rPr lang="pt-BR" altLang="pt-BR" sz="1400" b="1" dirty="0" err="1">
                <a:solidFill>
                  <a:srgbClr val="D1EAEE"/>
                </a:solidFill>
                <a:cs typeface="Arial" charset="0"/>
              </a:rPr>
              <a:t>Oncologic</a:t>
            </a:r>
            <a:r>
              <a:rPr lang="pt-BR" altLang="pt-BR" sz="1400" b="1" dirty="0">
                <a:solidFill>
                  <a:srgbClr val="D1EAEE"/>
                </a:solidFill>
                <a:cs typeface="Arial" charset="0"/>
              </a:rPr>
              <a:t> </a:t>
            </a:r>
            <a:r>
              <a:rPr lang="pt-BR" altLang="pt-BR" sz="1400" b="1" dirty="0" err="1">
                <a:solidFill>
                  <a:srgbClr val="D1EAEE"/>
                </a:solidFill>
                <a:cs typeface="Arial" charset="0"/>
              </a:rPr>
              <a:t>Surgeon</a:t>
            </a:r>
            <a:r>
              <a:rPr lang="pt-BR" altLang="pt-BR" sz="1400" b="1" dirty="0">
                <a:solidFill>
                  <a:srgbClr val="D1EAEE"/>
                </a:solidFill>
                <a:cs typeface="Arial" charset="0"/>
              </a:rPr>
              <a:t> – </a:t>
            </a:r>
            <a:r>
              <a:rPr lang="pt-BR" altLang="pt-BR" sz="1400" b="1" dirty="0" err="1">
                <a:solidFill>
                  <a:srgbClr val="D1EAEE"/>
                </a:solidFill>
                <a:cs typeface="Arial" charset="0"/>
              </a:rPr>
              <a:t>Brazilian</a:t>
            </a:r>
            <a:r>
              <a:rPr lang="pt-BR" altLang="pt-BR" sz="1400" b="1" dirty="0">
                <a:solidFill>
                  <a:srgbClr val="D1EAEE"/>
                </a:solidFill>
                <a:cs typeface="Arial" charset="0"/>
              </a:rPr>
              <a:t> </a:t>
            </a:r>
            <a:r>
              <a:rPr lang="pt-BR" altLang="pt-BR" sz="1400" b="1" dirty="0" err="1">
                <a:solidFill>
                  <a:srgbClr val="D1EAEE"/>
                </a:solidFill>
                <a:cs typeface="Arial" charset="0"/>
              </a:rPr>
              <a:t>National</a:t>
            </a:r>
            <a:r>
              <a:rPr lang="pt-BR" altLang="pt-BR" sz="1400" b="1" dirty="0">
                <a:solidFill>
                  <a:srgbClr val="D1EAEE"/>
                </a:solidFill>
                <a:cs typeface="Arial" charset="0"/>
              </a:rPr>
              <a:t> </a:t>
            </a:r>
            <a:r>
              <a:rPr lang="pt-BR" altLang="pt-BR" sz="1400" b="1" dirty="0" err="1">
                <a:solidFill>
                  <a:srgbClr val="D1EAEE"/>
                </a:solidFill>
                <a:cs typeface="Arial" charset="0"/>
              </a:rPr>
              <a:t>Cancer</a:t>
            </a:r>
            <a:r>
              <a:rPr lang="pt-BR" altLang="pt-BR" sz="1400" b="1" dirty="0">
                <a:solidFill>
                  <a:srgbClr val="D1EAEE"/>
                </a:solidFill>
                <a:cs typeface="Arial" charset="0"/>
              </a:rPr>
              <a:t> </a:t>
            </a:r>
            <a:r>
              <a:rPr lang="pt-BR" altLang="pt-BR" sz="1400" b="1" dirty="0" err="1">
                <a:solidFill>
                  <a:srgbClr val="D1EAEE"/>
                </a:solidFill>
                <a:cs typeface="Arial" charset="0"/>
              </a:rPr>
              <a:t>Institute</a:t>
            </a:r>
            <a:endParaRPr lang="pt-BR" altLang="pt-BR" sz="1400" b="1" dirty="0">
              <a:solidFill>
                <a:srgbClr val="D1EAEE"/>
              </a:solidFill>
              <a:cs typeface="Arial" charset="0"/>
            </a:endParaRPr>
          </a:p>
        </p:txBody>
      </p:sp>
      <p:sp>
        <p:nvSpPr>
          <p:cNvPr id="4100" name="Text Box 4"/>
          <p:cNvSpPr txBox="1">
            <a:spLocks noChangeArrowheads="1"/>
          </p:cNvSpPr>
          <p:nvPr/>
        </p:nvSpPr>
        <p:spPr bwMode="auto">
          <a:xfrm>
            <a:off x="1143000" y="2057400"/>
            <a:ext cx="3917950" cy="366713"/>
          </a:xfrm>
          <a:prstGeom prst="rect">
            <a:avLst/>
          </a:prstGeom>
          <a:noFill/>
          <a:ln w="9525">
            <a:noFill/>
            <a:miter lim="800000"/>
            <a:headEnd/>
            <a:tailEnd/>
          </a:ln>
        </p:spPr>
        <p:txBody>
          <a:bodyPr>
            <a:spAutoFit/>
          </a:bodyPr>
          <a:lstStyle/>
          <a:p>
            <a:pPr eaLnBrk="1" hangingPunct="1"/>
            <a:endParaRPr lang="pt-BR" altLang="pt-BR"/>
          </a:p>
        </p:txBody>
      </p:sp>
      <p:sp>
        <p:nvSpPr>
          <p:cNvPr id="4101" name="Text Box 5"/>
          <p:cNvSpPr txBox="1">
            <a:spLocks noChangeArrowheads="1"/>
          </p:cNvSpPr>
          <p:nvPr/>
        </p:nvSpPr>
        <p:spPr bwMode="auto">
          <a:xfrm>
            <a:off x="0" y="1428750"/>
            <a:ext cx="9144000" cy="1200150"/>
          </a:xfrm>
          <a:prstGeom prst="rect">
            <a:avLst/>
          </a:prstGeom>
          <a:noFill/>
          <a:ln w="9525">
            <a:noFill/>
            <a:miter lim="800000"/>
            <a:headEnd/>
            <a:tailEnd/>
          </a:ln>
        </p:spPr>
        <p:txBody>
          <a:bodyPr>
            <a:spAutoFit/>
          </a:bodyPr>
          <a:lstStyle/>
          <a:p>
            <a:pPr algn="ctr" eaLnBrk="1" hangingPunct="1"/>
            <a:r>
              <a:rPr lang="pt-BR" altLang="pt-BR" sz="3600" b="1">
                <a:solidFill>
                  <a:schemeClr val="folHlink"/>
                </a:solidFill>
              </a:rPr>
              <a:t>MERIL WEBINAR</a:t>
            </a:r>
          </a:p>
          <a:p>
            <a:pPr algn="ctr" eaLnBrk="1" hangingPunct="1"/>
            <a:r>
              <a:rPr lang="pt-BR" altLang="pt-BR" sz="3600" b="1">
                <a:solidFill>
                  <a:schemeClr val="folHlink"/>
                </a:solidFill>
              </a:rPr>
              <a:t>GASTRIC CANCER</a:t>
            </a:r>
          </a:p>
        </p:txBody>
      </p:sp>
      <p:sp>
        <p:nvSpPr>
          <p:cNvPr id="4102" name="Rectangle 6"/>
          <p:cNvSpPr>
            <a:spLocks noGrp="1"/>
          </p:cNvSpPr>
          <p:nvPr>
            <p:ph type="subTitle" idx="4294967295"/>
          </p:nvPr>
        </p:nvSpPr>
        <p:spPr>
          <a:xfrm>
            <a:off x="571500" y="3143250"/>
            <a:ext cx="7913688" cy="1152525"/>
          </a:xfrm>
        </p:spPr>
        <p:txBody>
          <a:bodyPr/>
          <a:lstStyle/>
          <a:p>
            <a:pPr marL="0" indent="0" algn="ctr" eaLnBrk="1" hangingPunct="1">
              <a:buFont typeface="Wingdings 2" pitchFamily="18" charset="2"/>
              <a:buNone/>
            </a:pPr>
            <a:r>
              <a:rPr lang="pt-BR" altLang="pt-BR" sz="3600" b="1" smtClean="0"/>
              <a:t>LAPAROSCOPIC  GASTRECTOMY :</a:t>
            </a:r>
          </a:p>
          <a:p>
            <a:pPr marL="0" indent="0" algn="ctr" eaLnBrk="1" hangingPunct="1">
              <a:buFont typeface="Wingdings 2" pitchFamily="18" charset="2"/>
              <a:buNone/>
            </a:pPr>
            <a:r>
              <a:rPr lang="pt-BR" altLang="pt-BR" sz="3600" b="1" smtClean="0"/>
              <a:t>THE STATE OF THE ART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a:xfrm>
            <a:off x="685800" y="838200"/>
            <a:ext cx="8305800" cy="795338"/>
          </a:xfrm>
        </p:spPr>
        <p:txBody>
          <a:bodyPr/>
          <a:lstStyle/>
          <a:p>
            <a:pPr eaLnBrk="1" hangingPunct="1"/>
            <a:r>
              <a:rPr lang="pt-BR" altLang="pt-BR" sz="4000" smtClean="0"/>
              <a:t>Laparoscopy in Oncology - </a:t>
            </a:r>
            <a:r>
              <a:rPr lang="pt-BR" altLang="pt-BR" sz="4000" i="1" smtClean="0"/>
              <a:t>rationale</a:t>
            </a:r>
          </a:p>
        </p:txBody>
      </p:sp>
      <p:sp>
        <p:nvSpPr>
          <p:cNvPr id="5123" name="Espaço Reservado para Conteúdo 2"/>
          <p:cNvSpPr>
            <a:spLocks noGrp="1"/>
          </p:cNvSpPr>
          <p:nvPr>
            <p:ph idx="1"/>
          </p:nvPr>
        </p:nvSpPr>
        <p:spPr>
          <a:xfrm>
            <a:off x="457200" y="2057400"/>
            <a:ext cx="8229600" cy="4430713"/>
          </a:xfrm>
        </p:spPr>
        <p:txBody>
          <a:bodyPr/>
          <a:lstStyle/>
          <a:p>
            <a:pPr eaLnBrk="1" hangingPunct="1">
              <a:lnSpc>
                <a:spcPct val="90000"/>
              </a:lnSpc>
            </a:pPr>
            <a:r>
              <a:rPr lang="pt-BR" altLang="pt-BR" smtClean="0"/>
              <a:t>Guarantee  or  improve  survival</a:t>
            </a:r>
          </a:p>
          <a:p>
            <a:pPr eaLnBrk="1" hangingPunct="1">
              <a:lnSpc>
                <a:spcPct val="90000"/>
              </a:lnSpc>
              <a:buFont typeface="Wingdings 2" pitchFamily="18" charset="2"/>
              <a:buNone/>
            </a:pPr>
            <a:endParaRPr lang="pt-BR" altLang="pt-BR" smtClean="0"/>
          </a:p>
          <a:p>
            <a:pPr eaLnBrk="1" hangingPunct="1">
              <a:lnSpc>
                <a:spcPct val="90000"/>
              </a:lnSpc>
            </a:pPr>
            <a:r>
              <a:rPr lang="pt-BR" altLang="pt-BR" smtClean="0"/>
              <a:t>Decrease morbidity</a:t>
            </a:r>
          </a:p>
          <a:p>
            <a:pPr eaLnBrk="1" hangingPunct="1">
              <a:lnSpc>
                <a:spcPct val="90000"/>
              </a:lnSpc>
              <a:buFont typeface="Wingdings 2" pitchFamily="18" charset="2"/>
              <a:buNone/>
            </a:pPr>
            <a:endParaRPr lang="pt-BR" altLang="pt-BR" smtClean="0"/>
          </a:p>
          <a:p>
            <a:pPr eaLnBrk="1" hangingPunct="1">
              <a:lnSpc>
                <a:spcPct val="90000"/>
              </a:lnSpc>
            </a:pPr>
            <a:r>
              <a:rPr lang="pt-BR" altLang="pt-BR" smtClean="0"/>
              <a:t>Optimize  professional training</a:t>
            </a:r>
          </a:p>
          <a:p>
            <a:pPr eaLnBrk="1" hangingPunct="1">
              <a:lnSpc>
                <a:spcPct val="90000"/>
              </a:lnSpc>
              <a:buFont typeface="Wingdings 2" pitchFamily="18" charset="2"/>
              <a:buNone/>
            </a:pPr>
            <a:endParaRPr lang="pt-BR" altLang="pt-BR" smtClean="0"/>
          </a:p>
          <a:p>
            <a:pPr eaLnBrk="1" hangingPunct="1">
              <a:lnSpc>
                <a:spcPct val="90000"/>
              </a:lnSpc>
            </a:pPr>
            <a:r>
              <a:rPr lang="pt-BR" altLang="pt-BR" smtClean="0"/>
              <a:t>Decrease  costs</a:t>
            </a:r>
          </a:p>
          <a:p>
            <a:pPr eaLnBrk="1" hangingPunct="1">
              <a:lnSpc>
                <a:spcPct val="90000"/>
              </a:lnSpc>
            </a:pPr>
            <a:endParaRPr lang="pt-BR" altLang="pt-BR" smtClean="0"/>
          </a:p>
          <a:p>
            <a:pPr eaLnBrk="1" hangingPunct="1">
              <a:lnSpc>
                <a:spcPct val="90000"/>
              </a:lnSpc>
            </a:pPr>
            <a:r>
              <a:rPr lang="pt-BR" altLang="pt-BR" smtClean="0"/>
              <a:t>Evidence  based context</a:t>
            </a:r>
          </a:p>
          <a:p>
            <a:pPr eaLnBrk="1" hangingPunct="1">
              <a:lnSpc>
                <a:spcPct val="90000"/>
              </a:lnSpc>
            </a:pPr>
            <a:endParaRPr lang="pt-BR" altLang="pt-BR" smtClean="0"/>
          </a:p>
        </p:txBody>
      </p:sp>
      <p:pic>
        <p:nvPicPr>
          <p:cNvPr id="5124" name="Picture 5" descr="Resultado de imagem para gastrectomia laparoscópica"/>
          <p:cNvPicPr>
            <a:picLocks noChangeAspect="1" noChangeArrowheads="1"/>
          </p:cNvPicPr>
          <p:nvPr/>
        </p:nvPicPr>
        <p:blipFill>
          <a:blip r:embed="rId2"/>
          <a:srcRect/>
          <a:stretch>
            <a:fillRect/>
          </a:stretch>
        </p:blipFill>
        <p:spPr bwMode="auto">
          <a:xfrm>
            <a:off x="5915025" y="2286000"/>
            <a:ext cx="3000375"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a:xfrm>
            <a:off x="457200" y="908050"/>
            <a:ext cx="8229600" cy="784225"/>
          </a:xfrm>
        </p:spPr>
        <p:txBody>
          <a:bodyPr/>
          <a:lstStyle/>
          <a:p>
            <a:pPr algn="ctr" eaLnBrk="1" hangingPunct="1"/>
            <a:r>
              <a:rPr lang="pt-BR" altLang="pt-BR" smtClean="0"/>
              <a:t>VLP Gastrectomy - Background</a:t>
            </a:r>
          </a:p>
        </p:txBody>
      </p:sp>
      <p:sp>
        <p:nvSpPr>
          <p:cNvPr id="6147" name="Espaço Reservado para Conteúdo 2"/>
          <p:cNvSpPr>
            <a:spLocks noGrp="1"/>
          </p:cNvSpPr>
          <p:nvPr>
            <p:ph idx="1"/>
          </p:nvPr>
        </p:nvSpPr>
        <p:spPr>
          <a:xfrm>
            <a:off x="214313" y="2143125"/>
            <a:ext cx="5829300" cy="2286000"/>
          </a:xfrm>
        </p:spPr>
        <p:txBody>
          <a:bodyPr/>
          <a:lstStyle/>
          <a:p>
            <a:pPr eaLnBrk="1" hangingPunct="1"/>
            <a:r>
              <a:rPr lang="pt-BR" altLang="pt-BR" smtClean="0">
                <a:latin typeface="Times New Roman" pitchFamily="18" charset="0"/>
                <a:cs typeface="Times New Roman" pitchFamily="18" charset="0"/>
              </a:rPr>
              <a:t>Kitano 1991: 1st  VLP gastrectomy</a:t>
            </a:r>
          </a:p>
          <a:p>
            <a:pPr lvl="1" eaLnBrk="1" hangingPunct="1"/>
            <a:r>
              <a:rPr lang="pt-BR" altLang="pt-BR" smtClean="0">
                <a:latin typeface="Times New Roman" pitchFamily="18" charset="0"/>
                <a:cs typeface="Times New Roman" pitchFamily="18" charset="0"/>
              </a:rPr>
              <a:t>videoassisted  BI  STG</a:t>
            </a:r>
          </a:p>
          <a:p>
            <a:pPr lvl="1" eaLnBrk="1" hangingPunct="1"/>
            <a:r>
              <a:rPr lang="pt-BR" altLang="pt-BR" smtClean="0">
                <a:latin typeface="Times New Roman" pitchFamily="18" charset="0"/>
                <a:cs typeface="Times New Roman" pitchFamily="18" charset="0"/>
              </a:rPr>
              <a:t>early gastric cancer</a:t>
            </a:r>
          </a:p>
          <a:p>
            <a:pPr eaLnBrk="1" hangingPunct="1"/>
            <a:r>
              <a:rPr lang="pt-BR" altLang="pt-BR" smtClean="0">
                <a:latin typeface="Times New Roman" pitchFamily="18" charset="0"/>
                <a:cs typeface="Times New Roman" pitchFamily="18" charset="0"/>
              </a:rPr>
              <a:t>Uyama 2000: 1st  D2 VLP gastrectomy</a:t>
            </a:r>
          </a:p>
          <a:p>
            <a:pPr lvl="1" eaLnBrk="1" hangingPunct="1"/>
            <a:r>
              <a:rPr lang="pt-BR" altLang="pt-BR" smtClean="0">
                <a:latin typeface="Times New Roman" pitchFamily="18" charset="0"/>
                <a:cs typeface="Times New Roman" pitchFamily="18" charset="0"/>
              </a:rPr>
              <a:t>advanced gastric cancer</a:t>
            </a:r>
          </a:p>
        </p:txBody>
      </p:sp>
      <p:pic>
        <p:nvPicPr>
          <p:cNvPr id="6148" name="Picture 2"/>
          <p:cNvPicPr>
            <a:picLocks noChangeAspect="1" noChangeArrowheads="1"/>
          </p:cNvPicPr>
          <p:nvPr/>
        </p:nvPicPr>
        <p:blipFill>
          <a:blip r:embed="rId2"/>
          <a:srcRect/>
          <a:stretch>
            <a:fillRect/>
          </a:stretch>
        </p:blipFill>
        <p:spPr bwMode="auto">
          <a:xfrm>
            <a:off x="4286250" y="4143375"/>
            <a:ext cx="4219575"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3"/>
          <p:cNvSpPr>
            <a:spLocks noGrp="1"/>
          </p:cNvSpPr>
          <p:nvPr>
            <p:ph type="title"/>
          </p:nvPr>
        </p:nvSpPr>
        <p:spPr>
          <a:xfrm>
            <a:off x="457200" y="704850"/>
            <a:ext cx="8229600" cy="852488"/>
          </a:xfrm>
        </p:spPr>
        <p:txBody>
          <a:bodyPr/>
          <a:lstStyle/>
          <a:p>
            <a:pPr algn="ctr" eaLnBrk="1" hangingPunct="1"/>
            <a:r>
              <a:rPr lang="pt-BR" altLang="pt-BR" smtClean="0"/>
              <a:t>JGCA GUIDELINES 2014</a:t>
            </a:r>
          </a:p>
        </p:txBody>
      </p:sp>
      <p:sp>
        <p:nvSpPr>
          <p:cNvPr id="7171" name="Espaço Reservado para Conteúdo 4"/>
          <p:cNvSpPr>
            <a:spLocks noGrp="1"/>
          </p:cNvSpPr>
          <p:nvPr>
            <p:ph idx="1"/>
          </p:nvPr>
        </p:nvSpPr>
        <p:spPr>
          <a:xfrm>
            <a:off x="4211638" y="2020888"/>
            <a:ext cx="4824412" cy="4389437"/>
          </a:xfrm>
        </p:spPr>
        <p:txBody>
          <a:bodyPr/>
          <a:lstStyle/>
          <a:p>
            <a:pPr marL="0" indent="0" eaLnBrk="1" hangingPunct="1">
              <a:buFont typeface="Wingdings 2" pitchFamily="18" charset="2"/>
              <a:buNone/>
            </a:pPr>
            <a:r>
              <a:rPr lang="en-US" altLang="pt-BR" smtClean="0"/>
              <a:t> </a:t>
            </a:r>
            <a:r>
              <a:rPr lang="en-US" altLang="pt-BR" smtClean="0">
                <a:latin typeface="Times New Roman" pitchFamily="18" charset="0"/>
                <a:cs typeface="Times New Roman" pitchFamily="18" charset="0"/>
              </a:rPr>
              <a:t>JCOG 0703</a:t>
            </a:r>
          </a:p>
          <a:p>
            <a:pPr marL="0" indent="0" eaLnBrk="1" hangingPunct="1">
              <a:buFont typeface="Wingdings 2" pitchFamily="18" charset="2"/>
              <a:buNone/>
            </a:pPr>
            <a:r>
              <a:rPr lang="en-US" altLang="pt-BR" smtClean="0">
                <a:latin typeface="Times New Roman" pitchFamily="18" charset="0"/>
                <a:cs typeface="Times New Roman" pitchFamily="18" charset="0"/>
              </a:rPr>
              <a:t>Early tumors – 176 patients</a:t>
            </a:r>
          </a:p>
          <a:p>
            <a:pPr marL="0" indent="0" eaLnBrk="1" hangingPunct="1">
              <a:buFont typeface="Wingdings 2" pitchFamily="18" charset="2"/>
              <a:buNone/>
            </a:pPr>
            <a:r>
              <a:rPr lang="en-US" altLang="pt-BR" smtClean="0">
                <a:latin typeface="Times New Roman" pitchFamily="18" charset="0"/>
                <a:cs typeface="Times New Roman" pitchFamily="18" charset="0"/>
              </a:rPr>
              <a:t>Fase II – VLP STG</a:t>
            </a:r>
          </a:p>
          <a:p>
            <a:pPr marL="0" indent="0" eaLnBrk="1" hangingPunct="1">
              <a:buFont typeface="Wingdings 2" pitchFamily="18" charset="2"/>
              <a:buNone/>
            </a:pPr>
            <a:r>
              <a:rPr lang="en-US" altLang="pt-BR" smtClean="0">
                <a:latin typeface="Times New Roman" pitchFamily="18" charset="0"/>
                <a:cs typeface="Times New Roman" pitchFamily="18" charset="0"/>
              </a:rPr>
              <a:t>Fistula = 1,7%</a:t>
            </a:r>
          </a:p>
          <a:p>
            <a:pPr marL="0" indent="0" eaLnBrk="1" hangingPunct="1">
              <a:buFont typeface="Wingdings 2" pitchFamily="18" charset="2"/>
              <a:buNone/>
            </a:pPr>
            <a:r>
              <a:rPr lang="en-US" altLang="pt-BR" smtClean="0">
                <a:latin typeface="Times New Roman" pitchFamily="18" charset="0"/>
                <a:cs typeface="Times New Roman" pitchFamily="18" charset="0"/>
              </a:rPr>
              <a:t>Grade 3/4  complications = 5,1%</a:t>
            </a:r>
          </a:p>
          <a:p>
            <a:pPr marL="0" indent="0" eaLnBrk="1" hangingPunct="1">
              <a:buFont typeface="Wingdings 2" pitchFamily="18" charset="2"/>
              <a:buNone/>
            </a:pPr>
            <a:endParaRPr lang="en-US" altLang="pt-BR" smtClean="0">
              <a:latin typeface="Times New Roman" pitchFamily="18" charset="0"/>
              <a:cs typeface="Times New Roman" pitchFamily="18" charset="0"/>
            </a:endParaRPr>
          </a:p>
          <a:p>
            <a:pPr marL="0" indent="0" eaLnBrk="1" hangingPunct="1">
              <a:buFont typeface="Wingdings 2" pitchFamily="18" charset="2"/>
              <a:buNone/>
            </a:pPr>
            <a:r>
              <a:rPr lang="en-US" altLang="pt-BR" smtClean="0">
                <a:latin typeface="Times New Roman" pitchFamily="18" charset="0"/>
                <a:cs typeface="Times New Roman" pitchFamily="18" charset="0"/>
              </a:rPr>
              <a:t>VLP STG = SAFE PROCEDURE!</a:t>
            </a:r>
            <a:endParaRPr lang="pt-BR" altLang="pt-BR" smtClean="0">
              <a:latin typeface="Times New Roman" pitchFamily="18" charset="0"/>
              <a:cs typeface="Times New Roman" pitchFamily="18" charset="0"/>
            </a:endParaRPr>
          </a:p>
        </p:txBody>
      </p:sp>
      <p:pic>
        <p:nvPicPr>
          <p:cNvPr id="7172" name="Imagem 1"/>
          <p:cNvPicPr>
            <a:picLocks noChangeAspect="1"/>
          </p:cNvPicPr>
          <p:nvPr/>
        </p:nvPicPr>
        <p:blipFill>
          <a:blip r:embed="rId2"/>
          <a:srcRect/>
          <a:stretch>
            <a:fillRect/>
          </a:stretch>
        </p:blipFill>
        <p:spPr bwMode="auto">
          <a:xfrm>
            <a:off x="179388" y="1916113"/>
            <a:ext cx="3902075" cy="459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026">
            <a:extLst>
              <a:ext uri="{FF2B5EF4-FFF2-40B4-BE49-F238E27FC236}">
                <a16:creationId xmlns:a16="http://schemas.microsoft.com/office/drawing/2014/main" xmlns="" id="{C33ABEF9-8FFF-4BC5-8B21-F77004B66D8D}"/>
              </a:ext>
            </a:extLst>
          </p:cNvPr>
          <p:cNvSpPr>
            <a:spLocks noGrp="1"/>
          </p:cNvSpPr>
          <p:nvPr>
            <p:ph type="title"/>
          </p:nvPr>
        </p:nvSpPr>
        <p:spPr>
          <a:xfrm>
            <a:off x="457200" y="1447800"/>
            <a:ext cx="82296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1" hangingPunct="1">
              <a:defRPr/>
            </a:pPr>
            <a:r>
              <a:rPr lang="pt-BR" altLang="pt-BR" b="1" dirty="0"/>
              <a:t> RETROSPECTIVE TRIALS</a:t>
            </a:r>
          </a:p>
        </p:txBody>
      </p:sp>
      <p:pic>
        <p:nvPicPr>
          <p:cNvPr id="8195" name="Picture 1029" descr="Resultado de imagem para CÂNCER GÁSTRICO"/>
          <p:cNvPicPr>
            <a:picLocks noChangeAspect="1" noChangeArrowheads="1"/>
          </p:cNvPicPr>
          <p:nvPr/>
        </p:nvPicPr>
        <p:blipFill>
          <a:blip r:embed="rId2"/>
          <a:srcRect/>
          <a:stretch>
            <a:fillRect/>
          </a:stretch>
        </p:blipFill>
        <p:spPr bwMode="auto">
          <a:xfrm>
            <a:off x="3462338" y="3124200"/>
            <a:ext cx="2217737" cy="2960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p:cNvSpPr>
          <p:nvPr>
            <p:ph type="body" idx="1"/>
          </p:nvPr>
        </p:nvSpPr>
        <p:spPr>
          <a:xfrm>
            <a:off x="228600" y="2133600"/>
            <a:ext cx="8458200" cy="1600200"/>
          </a:xfrm>
        </p:spPr>
        <p:txBody>
          <a:bodyPr/>
          <a:lstStyle/>
          <a:p>
            <a:pPr eaLnBrk="1" hangingPunct="1"/>
            <a:r>
              <a:rPr lang="pt-BR" altLang="pt-BR" sz="2000" smtClean="0">
                <a:latin typeface="Times New Roman" pitchFamily="18" charset="0"/>
                <a:cs typeface="Times New Roman" pitchFamily="18" charset="0"/>
              </a:rPr>
              <a:t>Recurrence  in early gastric cancer = 1,6% (19/1186)</a:t>
            </a:r>
          </a:p>
          <a:p>
            <a:pPr eaLnBrk="1" hangingPunct="1"/>
            <a:r>
              <a:rPr lang="pt-BR" altLang="pt-BR" sz="2000" smtClean="0">
                <a:latin typeface="Times New Roman" pitchFamily="18" charset="0"/>
                <a:cs typeface="Times New Roman" pitchFamily="18" charset="0"/>
              </a:rPr>
              <a:t>Recurrence  in advanced gastric cancer = 13,45% (31/231)</a:t>
            </a:r>
          </a:p>
          <a:p>
            <a:pPr eaLnBrk="1" hangingPunct="1"/>
            <a:r>
              <a:rPr lang="pt-BR" altLang="pt-BR" sz="2000" smtClean="0">
                <a:latin typeface="Times New Roman" pitchFamily="18" charset="0"/>
                <a:cs typeface="Times New Roman" pitchFamily="18" charset="0"/>
              </a:rPr>
              <a:t>NO RECURRENCE in trocar portals and incision</a:t>
            </a:r>
          </a:p>
        </p:txBody>
      </p:sp>
      <p:pic>
        <p:nvPicPr>
          <p:cNvPr id="9219" name="Picture 4"/>
          <p:cNvPicPr>
            <a:picLocks noChangeAspect="1" noChangeArrowheads="1"/>
          </p:cNvPicPr>
          <p:nvPr>
            <p:ph type="title"/>
          </p:nvPr>
        </p:nvPicPr>
        <p:blipFill>
          <a:blip r:embed="rId2"/>
          <a:srcRect/>
          <a:stretch>
            <a:fillRect/>
          </a:stretch>
        </p:blipFill>
        <p:spPr>
          <a:xfrm>
            <a:off x="457200" y="838200"/>
            <a:ext cx="6705600" cy="869950"/>
          </a:xfrm>
          <a:noFill/>
        </p:spPr>
      </p:pic>
      <p:sp>
        <p:nvSpPr>
          <p:cNvPr id="9220" name="Text Box 5"/>
          <p:cNvSpPr txBox="1">
            <a:spLocks noChangeArrowheads="1"/>
          </p:cNvSpPr>
          <p:nvPr/>
        </p:nvSpPr>
        <p:spPr bwMode="auto">
          <a:xfrm>
            <a:off x="457200" y="1828800"/>
            <a:ext cx="2971800" cy="366713"/>
          </a:xfrm>
          <a:prstGeom prst="rect">
            <a:avLst/>
          </a:prstGeom>
          <a:noFill/>
          <a:ln w="9525">
            <a:noFill/>
            <a:miter lim="800000"/>
            <a:headEnd/>
            <a:tailEnd/>
          </a:ln>
        </p:spPr>
        <p:txBody>
          <a:bodyPr>
            <a:spAutoFit/>
          </a:bodyPr>
          <a:lstStyle/>
          <a:p>
            <a:pPr eaLnBrk="1" hangingPunct="1"/>
            <a:endParaRPr lang="pt-BR" altLang="pt-BR"/>
          </a:p>
        </p:txBody>
      </p:sp>
      <p:sp>
        <p:nvSpPr>
          <p:cNvPr id="9221" name="Text Box 6"/>
          <p:cNvSpPr txBox="1">
            <a:spLocks noChangeArrowheads="1"/>
          </p:cNvSpPr>
          <p:nvPr/>
        </p:nvSpPr>
        <p:spPr bwMode="auto">
          <a:xfrm>
            <a:off x="381000" y="1600200"/>
            <a:ext cx="2776538" cy="304800"/>
          </a:xfrm>
          <a:prstGeom prst="rect">
            <a:avLst/>
          </a:prstGeom>
          <a:noFill/>
          <a:ln w="9525">
            <a:noFill/>
            <a:miter lim="800000"/>
            <a:headEnd/>
            <a:tailEnd/>
          </a:ln>
        </p:spPr>
        <p:txBody>
          <a:bodyPr wrap="none">
            <a:spAutoFit/>
          </a:bodyPr>
          <a:lstStyle/>
          <a:p>
            <a:pPr eaLnBrk="1" hangingPunct="1"/>
            <a:r>
              <a:rPr lang="pt-BR" altLang="pt-BR" sz="1400"/>
              <a:t>Song et al. Ann Surg Oncol 2010</a:t>
            </a:r>
          </a:p>
        </p:txBody>
      </p:sp>
      <p:pic>
        <p:nvPicPr>
          <p:cNvPr id="9222" name="Picture 8"/>
          <p:cNvPicPr>
            <a:picLocks noChangeAspect="1" noChangeArrowheads="1"/>
          </p:cNvPicPr>
          <p:nvPr/>
        </p:nvPicPr>
        <p:blipFill>
          <a:blip r:embed="rId3"/>
          <a:srcRect/>
          <a:stretch>
            <a:fillRect/>
          </a:stretch>
        </p:blipFill>
        <p:spPr bwMode="auto">
          <a:xfrm>
            <a:off x="4724400" y="3635375"/>
            <a:ext cx="3886200" cy="2776538"/>
          </a:xfrm>
          <a:prstGeom prst="rect">
            <a:avLst/>
          </a:prstGeom>
          <a:noFill/>
          <a:ln w="9525">
            <a:noFill/>
            <a:miter lim="800000"/>
            <a:headEnd/>
            <a:tailEnd/>
          </a:ln>
        </p:spPr>
      </p:pic>
      <p:pic>
        <p:nvPicPr>
          <p:cNvPr id="9223" name="Picture 9"/>
          <p:cNvPicPr>
            <a:picLocks noChangeAspect="1" noChangeArrowheads="1"/>
          </p:cNvPicPr>
          <p:nvPr/>
        </p:nvPicPr>
        <p:blipFill>
          <a:blip r:embed="rId4"/>
          <a:srcRect/>
          <a:stretch>
            <a:fillRect/>
          </a:stretch>
        </p:blipFill>
        <p:spPr bwMode="auto">
          <a:xfrm>
            <a:off x="533400" y="3635375"/>
            <a:ext cx="3657600" cy="3013075"/>
          </a:xfrm>
          <a:prstGeom prst="rect">
            <a:avLst/>
          </a:prstGeom>
          <a:noFill/>
          <a:ln w="9525">
            <a:noFill/>
            <a:miter lim="800000"/>
            <a:headEnd/>
            <a:tailEnd/>
          </a:ln>
        </p:spPr>
      </p:pic>
      <p:pic>
        <p:nvPicPr>
          <p:cNvPr id="9224" name="Picture 10"/>
          <p:cNvPicPr>
            <a:picLocks noChangeAspect="1" noChangeArrowheads="1"/>
          </p:cNvPicPr>
          <p:nvPr/>
        </p:nvPicPr>
        <p:blipFill>
          <a:blip r:embed="rId5"/>
          <a:srcRect/>
          <a:stretch>
            <a:fillRect/>
          </a:stretch>
        </p:blipFill>
        <p:spPr bwMode="auto">
          <a:xfrm>
            <a:off x="4552950" y="3403600"/>
            <a:ext cx="38100" cy="50800"/>
          </a:xfrm>
          <a:prstGeom prst="rect">
            <a:avLst/>
          </a:prstGeom>
          <a:noFill/>
          <a:ln w="9525">
            <a:noFill/>
            <a:miter lim="800000"/>
            <a:headEnd/>
            <a:tailEnd/>
          </a:ln>
        </p:spPr>
      </p:pic>
      <p:sp>
        <p:nvSpPr>
          <p:cNvPr id="9225" name="AutoShape 13" descr="Resultado de imagem para coréia do sul"/>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pPr eaLnBrk="1" hangingPunct="1"/>
            <a:endParaRPr lang="pt-BR" altLang="pt-BR"/>
          </a:p>
        </p:txBody>
      </p:sp>
      <p:sp>
        <p:nvSpPr>
          <p:cNvPr id="9226" name="AutoShape 15" descr="Resultado de imagem para coréia do sul"/>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pPr eaLnBrk="1" hangingPunct="1"/>
            <a:endParaRPr lang="pt-BR" altLang="pt-BR"/>
          </a:p>
        </p:txBody>
      </p:sp>
      <p:sp>
        <p:nvSpPr>
          <p:cNvPr id="9227" name="AutoShape 17" descr="Resultado de imagem para coréia do sul"/>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pPr eaLnBrk="1" hangingPunct="1"/>
            <a:endParaRPr lang="pt-BR" altLang="pt-BR"/>
          </a:p>
        </p:txBody>
      </p:sp>
      <p:sp>
        <p:nvSpPr>
          <p:cNvPr id="9228" name="AutoShape 19" descr="Resultado de imagem para coréia do sul"/>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pPr eaLnBrk="1" hangingPunct="1"/>
            <a:endParaRPr lang="pt-BR" altLang="pt-BR"/>
          </a:p>
        </p:txBody>
      </p:sp>
      <p:pic>
        <p:nvPicPr>
          <p:cNvPr id="9229" name="Picture 3"/>
          <p:cNvPicPr>
            <a:picLocks noChangeAspect="1" noChangeArrowheads="1"/>
          </p:cNvPicPr>
          <p:nvPr/>
        </p:nvPicPr>
        <p:blipFill>
          <a:blip r:embed="rId6"/>
          <a:srcRect/>
          <a:stretch>
            <a:fillRect/>
          </a:stretch>
        </p:blipFill>
        <p:spPr bwMode="auto">
          <a:xfrm>
            <a:off x="7500938" y="1071563"/>
            <a:ext cx="1082675" cy="719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p:cNvSpPr>
          <p:nvPr>
            <p:ph type="body" idx="1"/>
          </p:nvPr>
        </p:nvSpPr>
        <p:spPr>
          <a:xfrm>
            <a:off x="990600" y="2209800"/>
            <a:ext cx="2362200" cy="2103438"/>
          </a:xfrm>
        </p:spPr>
        <p:txBody>
          <a:bodyPr/>
          <a:lstStyle/>
          <a:p>
            <a:pPr eaLnBrk="1" hangingPunct="1"/>
            <a:r>
              <a:rPr lang="pt-BR" altLang="pt-BR" sz="2200" smtClean="0">
                <a:latin typeface="Times New Roman" pitchFamily="18" charset="0"/>
                <a:cs typeface="Times New Roman" pitchFamily="18" charset="0"/>
              </a:rPr>
              <a:t>239 patients</a:t>
            </a:r>
          </a:p>
          <a:p>
            <a:pPr eaLnBrk="1" hangingPunct="1"/>
            <a:r>
              <a:rPr lang="pt-BR" altLang="pt-BR" sz="2200" smtClean="0">
                <a:latin typeface="Times New Roman" pitchFamily="18" charset="0"/>
                <a:cs typeface="Times New Roman" pitchFamily="18" charset="0"/>
              </a:rPr>
              <a:t>10 hospitals</a:t>
            </a:r>
          </a:p>
          <a:p>
            <a:pPr eaLnBrk="1" hangingPunct="1"/>
            <a:r>
              <a:rPr lang="pt-BR" altLang="pt-BR" sz="2200" smtClean="0">
                <a:latin typeface="Times New Roman" pitchFamily="18" charset="0"/>
                <a:cs typeface="Times New Roman" pitchFamily="18" charset="0"/>
              </a:rPr>
              <a:t>10 surgeons</a:t>
            </a:r>
          </a:p>
          <a:p>
            <a:pPr eaLnBrk="1" hangingPunct="1"/>
            <a:r>
              <a:rPr lang="pt-BR" altLang="pt-BR" sz="2200" smtClean="0">
                <a:latin typeface="Times New Roman" pitchFamily="18" charset="0"/>
                <a:cs typeface="Times New Roman" pitchFamily="18" charset="0"/>
              </a:rPr>
              <a:t>D1+ : 76 pts</a:t>
            </a:r>
          </a:p>
          <a:p>
            <a:pPr eaLnBrk="1" hangingPunct="1"/>
            <a:r>
              <a:rPr lang="pt-BR" altLang="pt-BR" sz="2200" smtClean="0">
                <a:latin typeface="Times New Roman" pitchFamily="18" charset="0"/>
                <a:cs typeface="Times New Roman" pitchFamily="18" charset="0"/>
              </a:rPr>
              <a:t>D2: 163 pts</a:t>
            </a:r>
          </a:p>
        </p:txBody>
      </p:sp>
      <p:pic>
        <p:nvPicPr>
          <p:cNvPr id="10243" name="Picture 4"/>
          <p:cNvPicPr>
            <a:picLocks noChangeAspect="1" noChangeArrowheads="1"/>
          </p:cNvPicPr>
          <p:nvPr>
            <p:ph type="title"/>
          </p:nvPr>
        </p:nvPicPr>
        <p:blipFill>
          <a:blip r:embed="rId2"/>
          <a:srcRect/>
          <a:stretch>
            <a:fillRect/>
          </a:stretch>
        </p:blipFill>
        <p:spPr>
          <a:xfrm>
            <a:off x="457200" y="914400"/>
            <a:ext cx="7086600" cy="881063"/>
          </a:xfrm>
          <a:noFill/>
        </p:spPr>
      </p:pic>
      <p:sp>
        <p:nvSpPr>
          <p:cNvPr id="10244" name="Text Box 5"/>
          <p:cNvSpPr txBox="1">
            <a:spLocks noChangeArrowheads="1"/>
          </p:cNvSpPr>
          <p:nvPr/>
        </p:nvSpPr>
        <p:spPr bwMode="auto">
          <a:xfrm>
            <a:off x="381000" y="1752600"/>
            <a:ext cx="2490788" cy="304800"/>
          </a:xfrm>
          <a:prstGeom prst="rect">
            <a:avLst/>
          </a:prstGeom>
          <a:noFill/>
          <a:ln w="9525">
            <a:noFill/>
            <a:miter lim="800000"/>
            <a:headEnd/>
            <a:tailEnd/>
          </a:ln>
        </p:spPr>
        <p:txBody>
          <a:bodyPr wrap="none">
            <a:spAutoFit/>
          </a:bodyPr>
          <a:lstStyle/>
          <a:p>
            <a:pPr eaLnBrk="1" hangingPunct="1"/>
            <a:r>
              <a:rPr lang="pt-BR" altLang="pt-BR" sz="1400"/>
              <a:t>Park et al. Surg Endosc 2012</a:t>
            </a:r>
          </a:p>
        </p:txBody>
      </p:sp>
      <p:pic>
        <p:nvPicPr>
          <p:cNvPr id="10245" name="Picture 6"/>
          <p:cNvPicPr>
            <a:picLocks noChangeAspect="1" noChangeArrowheads="1"/>
          </p:cNvPicPr>
          <p:nvPr/>
        </p:nvPicPr>
        <p:blipFill>
          <a:blip r:embed="rId3"/>
          <a:srcRect/>
          <a:stretch>
            <a:fillRect/>
          </a:stretch>
        </p:blipFill>
        <p:spPr bwMode="auto">
          <a:xfrm>
            <a:off x="457200" y="4419600"/>
            <a:ext cx="2971800" cy="2344738"/>
          </a:xfrm>
          <a:prstGeom prst="rect">
            <a:avLst/>
          </a:prstGeom>
          <a:noFill/>
          <a:ln w="9525">
            <a:noFill/>
            <a:miter lim="800000"/>
            <a:headEnd/>
            <a:tailEnd/>
          </a:ln>
        </p:spPr>
      </p:pic>
      <p:pic>
        <p:nvPicPr>
          <p:cNvPr id="10246" name="Picture 7"/>
          <p:cNvPicPr>
            <a:picLocks noChangeAspect="1" noChangeArrowheads="1"/>
          </p:cNvPicPr>
          <p:nvPr/>
        </p:nvPicPr>
        <p:blipFill>
          <a:blip r:embed="rId4"/>
          <a:srcRect/>
          <a:stretch>
            <a:fillRect/>
          </a:stretch>
        </p:blipFill>
        <p:spPr bwMode="auto">
          <a:xfrm>
            <a:off x="4495800" y="2057400"/>
            <a:ext cx="3382963" cy="4572000"/>
          </a:xfrm>
          <a:prstGeom prst="rect">
            <a:avLst/>
          </a:prstGeom>
          <a:noFill/>
          <a:ln w="9525">
            <a:noFill/>
            <a:miter lim="800000"/>
            <a:headEnd/>
            <a:tailEnd/>
          </a:ln>
        </p:spPr>
      </p:pic>
      <p:pic>
        <p:nvPicPr>
          <p:cNvPr id="10247" name="Picture 3"/>
          <p:cNvPicPr>
            <a:picLocks noChangeAspect="1" noChangeArrowheads="1"/>
          </p:cNvPicPr>
          <p:nvPr/>
        </p:nvPicPr>
        <p:blipFill>
          <a:blip r:embed="rId5"/>
          <a:srcRect/>
          <a:stretch>
            <a:fillRect/>
          </a:stretch>
        </p:blipFill>
        <p:spPr bwMode="auto">
          <a:xfrm>
            <a:off x="7786688" y="1000125"/>
            <a:ext cx="1082675" cy="719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F7E9BBF9-AB1B-4D72-974B-15912445F3C1}"/>
              </a:ext>
            </a:extLst>
          </p:cNvPr>
          <p:cNvSpPr>
            <a:spLocks noGrp="1"/>
          </p:cNvSpPr>
          <p:nvPr>
            <p:ph type="title"/>
          </p:nvPr>
        </p:nvSpPr>
        <p:spPr>
          <a:xfrm>
            <a:off x="285720" y="1844824"/>
            <a:ext cx="8643998"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algn="ctr" eaLnBrk="1" hangingPunct="1">
              <a:defRPr/>
            </a:pPr>
            <a:r>
              <a:rPr lang="pt-BR" sz="5400" b="1" dirty="0"/>
              <a:t> </a:t>
            </a:r>
            <a:r>
              <a:rPr lang="pt-BR" sz="5400" b="1" dirty="0" err="1"/>
              <a:t>Prospective</a:t>
            </a:r>
            <a:r>
              <a:rPr lang="pt-BR" sz="5400" b="1" dirty="0"/>
              <a:t>  </a:t>
            </a:r>
            <a:r>
              <a:rPr lang="pt-BR" sz="5400" b="1" dirty="0" err="1"/>
              <a:t>Randomized</a:t>
            </a:r>
            <a:r>
              <a:rPr lang="pt-BR" sz="5400" b="1" dirty="0"/>
              <a:t> </a:t>
            </a:r>
            <a:r>
              <a:rPr lang="pt-BR" sz="5400" b="1" dirty="0" err="1"/>
              <a:t>Trials</a:t>
            </a:r>
            <a:endParaRPr lang="pt-BR" sz="5400" b="1" dirty="0"/>
          </a:p>
        </p:txBody>
      </p:sp>
      <p:pic>
        <p:nvPicPr>
          <p:cNvPr id="11267" name="Picture 2"/>
          <p:cNvPicPr>
            <a:picLocks noChangeAspect="1" noChangeArrowheads="1"/>
          </p:cNvPicPr>
          <p:nvPr/>
        </p:nvPicPr>
        <p:blipFill>
          <a:blip r:embed="rId2"/>
          <a:srcRect/>
          <a:stretch>
            <a:fillRect/>
          </a:stretch>
        </p:blipFill>
        <p:spPr bwMode="auto">
          <a:xfrm>
            <a:off x="2916238" y="3716338"/>
            <a:ext cx="3240087" cy="2344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E485419-1E71-4385-A870-B61CE0A9FDF6}"/>
              </a:ext>
            </a:extLst>
          </p:cNvPr>
          <p:cNvSpPr>
            <a:spLocks noGrp="1"/>
          </p:cNvSpPr>
          <p:nvPr>
            <p:ph type="title" idx="4294967295"/>
          </p:nvPr>
        </p:nvSpPr>
        <p:spPr>
          <a:xfrm>
            <a:off x="457200" y="692150"/>
            <a:ext cx="8229600" cy="795338"/>
          </a:xfrm>
        </p:spPr>
        <p:txBody>
          <a:bodyPr>
            <a:normAutofit fontScale="90000"/>
          </a:bodyPr>
          <a:lstStyle/>
          <a:p>
            <a:pPr eaLnBrk="1" fontAlgn="auto" hangingPunct="1">
              <a:spcAft>
                <a:spcPts val="0"/>
              </a:spcAft>
              <a:defRPr/>
            </a:pPr>
            <a:r>
              <a:rPr lang="pt-BR" dirty="0"/>
              <a:t>JCOG 0912 </a:t>
            </a:r>
          </a:p>
        </p:txBody>
      </p:sp>
      <p:sp>
        <p:nvSpPr>
          <p:cNvPr id="3" name="Espaço Reservado para Conteúdo 2">
            <a:extLst>
              <a:ext uri="{FF2B5EF4-FFF2-40B4-BE49-F238E27FC236}">
                <a16:creationId xmlns:a16="http://schemas.microsoft.com/office/drawing/2014/main" xmlns="" id="{C2522191-51C4-41D7-AC65-F8AB62709B14}"/>
              </a:ext>
            </a:extLst>
          </p:cNvPr>
          <p:cNvSpPr>
            <a:spLocks noGrp="1"/>
          </p:cNvSpPr>
          <p:nvPr>
            <p:ph idx="4294967295"/>
          </p:nvPr>
        </p:nvSpPr>
        <p:spPr>
          <a:xfrm>
            <a:off x="285750" y="1628775"/>
            <a:ext cx="8643938" cy="5040313"/>
          </a:xfrm>
        </p:spPr>
        <p:txBody>
          <a:bodyPr>
            <a:normAutofit/>
          </a:bodyPr>
          <a:lstStyle/>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Multicentric</a:t>
            </a:r>
            <a:r>
              <a:rPr lang="pt-BR" dirty="0">
                <a:latin typeface="Times New Roman" pitchFamily="18" charset="0"/>
                <a:cs typeface="Times New Roman" pitchFamily="18" charset="0"/>
              </a:rPr>
              <a:t> / fase III (JCOG 0703: VLP STG = safe </a:t>
            </a:r>
            <a:r>
              <a:rPr lang="pt-BR" dirty="0" err="1">
                <a:latin typeface="Times New Roman" pitchFamily="18" charset="0"/>
                <a:cs typeface="Times New Roman" pitchFamily="18" charset="0"/>
              </a:rPr>
              <a:t>surgery</a:t>
            </a:r>
            <a:r>
              <a:rPr lang="pt-BR" dirty="0">
                <a:latin typeface="Times New Roman" pitchFamily="18" charset="0"/>
                <a:cs typeface="Times New Roman" pitchFamily="18" charset="0"/>
              </a:rPr>
              <a:t>)</a:t>
            </a:r>
          </a:p>
          <a:p>
            <a:pPr marL="274320" indent="-274320" eaLnBrk="1" fontAlgn="auto" hangingPunct="1">
              <a:spcAft>
                <a:spcPts val="0"/>
              </a:spcAft>
              <a:buClr>
                <a:schemeClr val="accent3"/>
              </a:buClr>
              <a:buFont typeface="Wingdings 2"/>
              <a:buChar char=""/>
              <a:defRPr/>
            </a:pPr>
            <a:r>
              <a:rPr lang="pt-BR" dirty="0">
                <a:latin typeface="Times New Roman" pitchFamily="18" charset="0"/>
                <a:cs typeface="Times New Roman" pitchFamily="18" charset="0"/>
              </a:rPr>
              <a:t>921 </a:t>
            </a:r>
            <a:r>
              <a:rPr lang="pt-BR" dirty="0" err="1">
                <a:latin typeface="Times New Roman" pitchFamily="18" charset="0"/>
                <a:cs typeface="Times New Roman" pitchFamily="18" charset="0"/>
              </a:rPr>
              <a:t>pts</a:t>
            </a:r>
            <a:r>
              <a:rPr lang="pt-BR" dirty="0">
                <a:latin typeface="Times New Roman" pitchFamily="18" charset="0"/>
                <a:cs typeface="Times New Roman" pitchFamily="18" charset="0"/>
              </a:rPr>
              <a:t> (BMI ~ 22,5!!!)</a:t>
            </a:r>
          </a:p>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Tumors</a:t>
            </a:r>
            <a:r>
              <a:rPr lang="pt-BR" dirty="0">
                <a:latin typeface="Times New Roman" pitchFamily="18" charset="0"/>
                <a:cs typeface="Times New Roman" pitchFamily="18" charset="0"/>
              </a:rPr>
              <a:t> Ia / </a:t>
            </a:r>
            <a:r>
              <a:rPr lang="pt-BR" dirty="0" err="1">
                <a:latin typeface="Times New Roman" pitchFamily="18" charset="0"/>
                <a:cs typeface="Times New Roman" pitchFamily="18" charset="0"/>
              </a:rPr>
              <a:t>Ib</a:t>
            </a:r>
            <a:endParaRPr lang="pt-BR"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pt-BR" dirty="0">
                <a:latin typeface="Times New Roman" pitchFamily="18" charset="0"/>
                <a:cs typeface="Times New Roman" pitchFamily="18" charset="0"/>
              </a:rPr>
              <a:t>VLP  STG </a:t>
            </a:r>
            <a:r>
              <a:rPr lang="pt-BR" i="1" dirty="0" err="1">
                <a:latin typeface="Times New Roman" pitchFamily="18" charset="0"/>
                <a:cs typeface="Times New Roman" pitchFamily="18" charset="0"/>
              </a:rPr>
              <a:t>vs</a:t>
            </a:r>
            <a:r>
              <a:rPr lang="pt-BR" dirty="0">
                <a:latin typeface="Times New Roman" pitchFamily="18" charset="0"/>
                <a:cs typeface="Times New Roman" pitchFamily="18" charset="0"/>
              </a:rPr>
              <a:t>  OPEN STG</a:t>
            </a:r>
          </a:p>
          <a:p>
            <a:pPr marL="274320" indent="-274320" eaLnBrk="1" fontAlgn="auto" hangingPunct="1">
              <a:spcAft>
                <a:spcPts val="0"/>
              </a:spcAft>
              <a:buClr>
                <a:schemeClr val="accent3"/>
              </a:buClr>
              <a:buFont typeface="Wingdings 2"/>
              <a:buChar char=""/>
              <a:defRPr/>
            </a:pPr>
            <a:r>
              <a:rPr lang="pt-BR" b="1" dirty="0" err="1">
                <a:solidFill>
                  <a:srgbClr val="00B0F0"/>
                </a:solidFill>
                <a:latin typeface="Times New Roman" pitchFamily="18" charset="0"/>
                <a:cs typeface="Times New Roman" pitchFamily="18" charset="0"/>
              </a:rPr>
              <a:t>Primary</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Endpoint</a:t>
            </a:r>
            <a:r>
              <a:rPr lang="pt-BR" b="1" dirty="0">
                <a:solidFill>
                  <a:srgbClr val="00B0F0"/>
                </a:solidFill>
                <a:latin typeface="Times New Roman" pitchFamily="18" charset="0"/>
                <a:cs typeface="Times New Roman" pitchFamily="18" charset="0"/>
              </a:rPr>
              <a:t>: 5 </a:t>
            </a:r>
            <a:r>
              <a:rPr lang="pt-BR" b="1" dirty="0" err="1">
                <a:solidFill>
                  <a:srgbClr val="00B0F0"/>
                </a:solidFill>
                <a:latin typeface="Times New Roman" pitchFamily="18" charset="0"/>
                <a:cs typeface="Times New Roman" pitchFamily="18" charset="0"/>
              </a:rPr>
              <a:t>years</a:t>
            </a:r>
            <a:r>
              <a:rPr lang="pt-BR" b="1" dirty="0">
                <a:solidFill>
                  <a:srgbClr val="00B0F0"/>
                </a:solidFill>
                <a:latin typeface="Times New Roman" pitchFamily="18" charset="0"/>
                <a:cs typeface="Times New Roman" pitchFamily="18" charset="0"/>
              </a:rPr>
              <a:t> overall </a:t>
            </a:r>
            <a:r>
              <a:rPr lang="pt-BR" b="1" dirty="0" err="1">
                <a:solidFill>
                  <a:srgbClr val="00B0F0"/>
                </a:solidFill>
                <a:latin typeface="Times New Roman" pitchFamily="18" charset="0"/>
                <a:cs typeface="Times New Roman" pitchFamily="18" charset="0"/>
              </a:rPr>
              <a:t>survival</a:t>
            </a:r>
            <a:endParaRPr lang="pt-BR" b="1" dirty="0">
              <a:solidFill>
                <a:srgbClr val="00B0F0"/>
              </a:solidFill>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Secondary</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Endpoints</a:t>
            </a:r>
            <a:r>
              <a:rPr lang="pt-BR" dirty="0">
                <a:latin typeface="Times New Roman" pitchFamily="18" charset="0"/>
                <a:cs typeface="Times New Roman" pitchFamily="18" charset="0"/>
              </a:rPr>
              <a:t>: QOL, time for 1</a:t>
            </a:r>
            <a:r>
              <a:rPr lang="pt-BR" baseline="30000" dirty="0">
                <a:latin typeface="Times New Roman" pitchFamily="18" charset="0"/>
                <a:cs typeface="Times New Roman" pitchFamily="18" charset="0"/>
              </a:rPr>
              <a:t>st</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flatus</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temperature</a:t>
            </a:r>
            <a:r>
              <a:rPr lang="pt-BR" dirty="0">
                <a:latin typeface="Times New Roman" pitchFamily="18" charset="0"/>
                <a:cs typeface="Times New Roman" pitchFamily="18" charset="0"/>
              </a:rPr>
              <a:t>...</a:t>
            </a:r>
          </a:p>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Minilaparotomy</a:t>
            </a:r>
            <a:r>
              <a:rPr lang="pt-BR" dirty="0">
                <a:latin typeface="Times New Roman" pitchFamily="18" charset="0"/>
                <a:cs typeface="Times New Roman" pitchFamily="18" charset="0"/>
              </a:rPr>
              <a:t> &lt; 6cm (VLP)</a:t>
            </a:r>
          </a:p>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Surgeons</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included</a:t>
            </a:r>
            <a:r>
              <a:rPr lang="pt-BR" dirty="0">
                <a:latin typeface="Times New Roman" pitchFamily="18" charset="0"/>
                <a:cs typeface="Times New Roman" pitchFamily="18" charset="0"/>
              </a:rPr>
              <a:t>:</a:t>
            </a:r>
          </a:p>
          <a:p>
            <a:pPr marL="640080" lvl="1" indent="-246888" eaLnBrk="1" fontAlgn="auto" hangingPunct="1">
              <a:spcAft>
                <a:spcPts val="0"/>
              </a:spcAft>
              <a:buFont typeface="Wingdings 2"/>
              <a:buChar char=""/>
              <a:defRPr/>
            </a:pPr>
            <a:r>
              <a:rPr lang="pt-BR" dirty="0">
                <a:latin typeface="Times New Roman" pitchFamily="18" charset="0"/>
                <a:cs typeface="Times New Roman" pitchFamily="18" charset="0"/>
              </a:rPr>
              <a:t>OPEN: &gt; 60 </a:t>
            </a:r>
            <a:r>
              <a:rPr lang="pt-BR" dirty="0" err="1">
                <a:latin typeface="Times New Roman" pitchFamily="18" charset="0"/>
                <a:cs typeface="Times New Roman" pitchFamily="18" charset="0"/>
              </a:rPr>
              <a:t>surgeries</a:t>
            </a:r>
            <a:endParaRPr lang="pt-BR"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pt-BR" dirty="0">
                <a:latin typeface="Times New Roman" pitchFamily="18" charset="0"/>
                <a:cs typeface="Times New Roman" pitchFamily="18" charset="0"/>
              </a:rPr>
              <a:t>VLP: &gt; 30 </a:t>
            </a:r>
            <a:r>
              <a:rPr lang="pt-BR" dirty="0" err="1">
                <a:latin typeface="Times New Roman" pitchFamily="18" charset="0"/>
                <a:cs typeface="Times New Roman" pitchFamily="18" charset="0"/>
              </a:rPr>
              <a:t>surgeries</a:t>
            </a:r>
            <a:endParaRPr lang="pt-BR"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endParaRPr lang="pt-BR" dirty="0"/>
          </a:p>
        </p:txBody>
      </p:sp>
      <p:pic>
        <p:nvPicPr>
          <p:cNvPr id="12292" name="Picture 2"/>
          <p:cNvPicPr>
            <a:picLocks noChangeAspect="1" noChangeArrowheads="1"/>
          </p:cNvPicPr>
          <p:nvPr/>
        </p:nvPicPr>
        <p:blipFill>
          <a:blip r:embed="rId2"/>
          <a:srcRect/>
          <a:stretch>
            <a:fillRect/>
          </a:stretch>
        </p:blipFill>
        <p:spPr bwMode="auto">
          <a:xfrm>
            <a:off x="7596188" y="855663"/>
            <a:ext cx="949325" cy="631825"/>
          </a:xfrm>
          <a:prstGeom prst="rect">
            <a:avLst/>
          </a:prstGeom>
          <a:noFill/>
          <a:ln w="9525">
            <a:noFill/>
            <a:miter lim="800000"/>
            <a:headEnd/>
            <a:tailEnd/>
          </a:ln>
        </p:spPr>
      </p:pic>
      <p:pic>
        <p:nvPicPr>
          <p:cNvPr id="12293" name="Imagem 4"/>
          <p:cNvPicPr>
            <a:picLocks noChangeAspect="1"/>
          </p:cNvPicPr>
          <p:nvPr/>
        </p:nvPicPr>
        <p:blipFill>
          <a:blip r:embed="rId3"/>
          <a:srcRect/>
          <a:stretch>
            <a:fillRect/>
          </a:stretch>
        </p:blipFill>
        <p:spPr bwMode="auto">
          <a:xfrm>
            <a:off x="3348038" y="1100138"/>
            <a:ext cx="977900" cy="222250"/>
          </a:xfrm>
          <a:prstGeom prst="rect">
            <a:avLst/>
          </a:prstGeom>
          <a:noFill/>
          <a:ln w="9525">
            <a:noFill/>
            <a:miter lim="800000"/>
            <a:headEnd/>
            <a:tailEnd/>
          </a:ln>
        </p:spPr>
      </p:pic>
      <p:pic>
        <p:nvPicPr>
          <p:cNvPr id="12294" name="Imagem 5"/>
          <p:cNvPicPr>
            <a:picLocks noChangeAspect="1"/>
          </p:cNvPicPr>
          <p:nvPr/>
        </p:nvPicPr>
        <p:blipFill>
          <a:blip r:embed="rId4"/>
          <a:srcRect/>
          <a:stretch>
            <a:fillRect/>
          </a:stretch>
        </p:blipFill>
        <p:spPr bwMode="auto">
          <a:xfrm>
            <a:off x="4406900" y="1082675"/>
            <a:ext cx="1604963" cy="239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p:cNvSpPr>
            <a:spLocks noGrp="1"/>
          </p:cNvSpPr>
          <p:nvPr>
            <p:ph type="title" idx="4294967295"/>
          </p:nvPr>
        </p:nvSpPr>
        <p:spPr>
          <a:xfrm>
            <a:off x="142875" y="620713"/>
            <a:ext cx="8301038" cy="795337"/>
          </a:xfrm>
        </p:spPr>
        <p:txBody>
          <a:bodyPr/>
          <a:lstStyle/>
          <a:p>
            <a:pPr eaLnBrk="1" hangingPunct="1"/>
            <a:r>
              <a:rPr lang="pt-BR" altLang="pt-BR" sz="4000" smtClean="0"/>
              <a:t>JCOG 0912 – Preliminary Results</a:t>
            </a:r>
          </a:p>
        </p:txBody>
      </p:sp>
      <p:pic>
        <p:nvPicPr>
          <p:cNvPr id="13315" name="Picture 2"/>
          <p:cNvPicPr>
            <a:picLocks noChangeAspect="1" noChangeArrowheads="1"/>
          </p:cNvPicPr>
          <p:nvPr/>
        </p:nvPicPr>
        <p:blipFill>
          <a:blip r:embed="rId2"/>
          <a:srcRect/>
          <a:stretch>
            <a:fillRect/>
          </a:stretch>
        </p:blipFill>
        <p:spPr bwMode="auto">
          <a:xfrm>
            <a:off x="7151688" y="836613"/>
            <a:ext cx="949325" cy="631825"/>
          </a:xfrm>
          <a:prstGeom prst="rect">
            <a:avLst/>
          </a:prstGeom>
          <a:noFill/>
          <a:ln w="9525">
            <a:noFill/>
            <a:miter lim="800000"/>
            <a:headEnd/>
            <a:tailEnd/>
          </a:ln>
        </p:spPr>
      </p:pic>
      <p:pic>
        <p:nvPicPr>
          <p:cNvPr id="13316" name="Picture 3"/>
          <p:cNvPicPr>
            <a:picLocks noChangeAspect="1" noChangeArrowheads="1"/>
          </p:cNvPicPr>
          <p:nvPr/>
        </p:nvPicPr>
        <p:blipFill>
          <a:blip r:embed="rId3"/>
          <a:srcRect/>
          <a:stretch>
            <a:fillRect/>
          </a:stretch>
        </p:blipFill>
        <p:spPr bwMode="auto">
          <a:xfrm>
            <a:off x="1979613" y="1862138"/>
            <a:ext cx="5016500" cy="1803400"/>
          </a:xfrm>
          <a:prstGeom prst="rect">
            <a:avLst/>
          </a:prstGeom>
          <a:noFill/>
          <a:ln w="9525">
            <a:noFill/>
            <a:miter lim="800000"/>
            <a:headEnd/>
            <a:tailEnd/>
          </a:ln>
        </p:spPr>
      </p:pic>
      <p:pic>
        <p:nvPicPr>
          <p:cNvPr id="13317" name="Picture 4"/>
          <p:cNvPicPr>
            <a:picLocks noChangeAspect="1" noChangeArrowheads="1"/>
          </p:cNvPicPr>
          <p:nvPr/>
        </p:nvPicPr>
        <p:blipFill>
          <a:blip r:embed="rId4"/>
          <a:srcRect/>
          <a:stretch>
            <a:fillRect/>
          </a:stretch>
        </p:blipFill>
        <p:spPr bwMode="auto">
          <a:xfrm>
            <a:off x="1692275" y="3665538"/>
            <a:ext cx="5680075" cy="1585912"/>
          </a:xfrm>
          <a:prstGeom prst="rect">
            <a:avLst/>
          </a:prstGeom>
          <a:noFill/>
          <a:ln w="9525">
            <a:noFill/>
            <a:miter lim="800000"/>
            <a:headEnd/>
            <a:tailEnd/>
          </a:ln>
        </p:spPr>
      </p:pic>
      <p:pic>
        <p:nvPicPr>
          <p:cNvPr id="13318" name="Picture 5"/>
          <p:cNvPicPr>
            <a:picLocks noChangeAspect="1" noChangeArrowheads="1"/>
          </p:cNvPicPr>
          <p:nvPr/>
        </p:nvPicPr>
        <p:blipFill>
          <a:blip r:embed="rId5"/>
          <a:srcRect/>
          <a:stretch>
            <a:fillRect/>
          </a:stretch>
        </p:blipFill>
        <p:spPr bwMode="auto">
          <a:xfrm>
            <a:off x="1698625" y="5432425"/>
            <a:ext cx="5876925" cy="1390650"/>
          </a:xfrm>
          <a:prstGeom prst="rect">
            <a:avLst/>
          </a:prstGeom>
          <a:noFill/>
          <a:ln w="9525">
            <a:noFill/>
            <a:miter lim="800000"/>
            <a:headEnd/>
            <a:tailEnd/>
          </a:ln>
        </p:spPr>
      </p:pic>
      <p:pic>
        <p:nvPicPr>
          <p:cNvPr id="13319" name="Imagem 1"/>
          <p:cNvPicPr>
            <a:picLocks noChangeAspect="1"/>
          </p:cNvPicPr>
          <p:nvPr/>
        </p:nvPicPr>
        <p:blipFill>
          <a:blip r:embed="rId6"/>
          <a:srcRect/>
          <a:stretch>
            <a:fillRect/>
          </a:stretch>
        </p:blipFill>
        <p:spPr bwMode="auto">
          <a:xfrm>
            <a:off x="209550" y="1341438"/>
            <a:ext cx="977900" cy="220662"/>
          </a:xfrm>
          <a:prstGeom prst="rect">
            <a:avLst/>
          </a:prstGeom>
          <a:noFill/>
          <a:ln w="9525">
            <a:noFill/>
            <a:miter lim="800000"/>
            <a:headEnd/>
            <a:tailEnd/>
          </a:ln>
        </p:spPr>
      </p:pic>
      <p:pic>
        <p:nvPicPr>
          <p:cNvPr id="13320" name="Imagem 2"/>
          <p:cNvPicPr>
            <a:picLocks noChangeAspect="1"/>
          </p:cNvPicPr>
          <p:nvPr/>
        </p:nvPicPr>
        <p:blipFill>
          <a:blip r:embed="rId7"/>
          <a:srcRect/>
          <a:stretch>
            <a:fillRect/>
          </a:stretch>
        </p:blipFill>
        <p:spPr bwMode="auto">
          <a:xfrm>
            <a:off x="1238250" y="1341438"/>
            <a:ext cx="1604963" cy="238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m 1"/>
          <p:cNvPicPr>
            <a:picLocks noChangeAspect="1"/>
          </p:cNvPicPr>
          <p:nvPr/>
        </p:nvPicPr>
        <p:blipFill>
          <a:blip r:embed="rId2"/>
          <a:srcRect/>
          <a:stretch>
            <a:fillRect/>
          </a:stretch>
        </p:blipFill>
        <p:spPr bwMode="auto">
          <a:xfrm>
            <a:off x="755650" y="603250"/>
            <a:ext cx="6911975" cy="1746250"/>
          </a:xfrm>
          <a:prstGeom prst="rect">
            <a:avLst/>
          </a:prstGeom>
          <a:noFill/>
          <a:ln w="9525">
            <a:noFill/>
            <a:miter lim="800000"/>
            <a:headEnd/>
            <a:tailEnd/>
          </a:ln>
        </p:spPr>
      </p:pic>
      <p:pic>
        <p:nvPicPr>
          <p:cNvPr id="14339" name="Imagem 4"/>
          <p:cNvPicPr>
            <a:picLocks noChangeAspect="1"/>
          </p:cNvPicPr>
          <p:nvPr/>
        </p:nvPicPr>
        <p:blipFill>
          <a:blip r:embed="rId3"/>
          <a:srcRect/>
          <a:stretch>
            <a:fillRect/>
          </a:stretch>
        </p:blipFill>
        <p:spPr bwMode="auto">
          <a:xfrm>
            <a:off x="474663" y="3068638"/>
            <a:ext cx="3724275" cy="2016125"/>
          </a:xfrm>
          <a:prstGeom prst="rect">
            <a:avLst/>
          </a:prstGeom>
          <a:noFill/>
          <a:ln w="9525">
            <a:noFill/>
            <a:miter lim="800000"/>
            <a:headEnd/>
            <a:tailEnd/>
          </a:ln>
        </p:spPr>
      </p:pic>
      <p:pic>
        <p:nvPicPr>
          <p:cNvPr id="14340" name="Imagem 5"/>
          <p:cNvPicPr>
            <a:picLocks noChangeAspect="1"/>
          </p:cNvPicPr>
          <p:nvPr/>
        </p:nvPicPr>
        <p:blipFill>
          <a:blip r:embed="rId4"/>
          <a:srcRect/>
          <a:stretch>
            <a:fillRect/>
          </a:stretch>
        </p:blipFill>
        <p:spPr bwMode="auto">
          <a:xfrm>
            <a:off x="4503738" y="3063875"/>
            <a:ext cx="3668712" cy="1979613"/>
          </a:xfrm>
          <a:prstGeom prst="rect">
            <a:avLst/>
          </a:prstGeom>
          <a:noFill/>
          <a:ln w="9525">
            <a:noFill/>
            <a:miter lim="800000"/>
            <a:headEnd/>
            <a:tailEnd/>
          </a:ln>
        </p:spPr>
      </p:pic>
      <p:sp>
        <p:nvSpPr>
          <p:cNvPr id="14341" name="CaixaDeTexto 6"/>
          <p:cNvSpPr txBox="1">
            <a:spLocks noChangeArrowheads="1"/>
          </p:cNvSpPr>
          <p:nvPr/>
        </p:nvSpPr>
        <p:spPr bwMode="auto">
          <a:xfrm>
            <a:off x="2054225" y="2695575"/>
            <a:ext cx="646113" cy="368300"/>
          </a:xfrm>
          <a:prstGeom prst="rect">
            <a:avLst/>
          </a:prstGeom>
          <a:noFill/>
          <a:ln w="9525">
            <a:noFill/>
            <a:miter lim="800000"/>
            <a:headEnd/>
            <a:tailEnd/>
          </a:ln>
        </p:spPr>
        <p:txBody>
          <a:bodyPr wrap="none">
            <a:spAutoFit/>
          </a:bodyPr>
          <a:lstStyle/>
          <a:p>
            <a:r>
              <a:rPr lang="pt-BR" altLang="pt-BR"/>
              <a:t>RFS</a:t>
            </a:r>
          </a:p>
        </p:txBody>
      </p:sp>
      <p:sp>
        <p:nvSpPr>
          <p:cNvPr id="14342" name="CaixaDeTexto 7"/>
          <p:cNvSpPr txBox="1">
            <a:spLocks noChangeArrowheads="1"/>
          </p:cNvSpPr>
          <p:nvPr/>
        </p:nvSpPr>
        <p:spPr bwMode="auto">
          <a:xfrm>
            <a:off x="6142038" y="2700338"/>
            <a:ext cx="517525" cy="368300"/>
          </a:xfrm>
          <a:prstGeom prst="rect">
            <a:avLst/>
          </a:prstGeom>
          <a:noFill/>
          <a:ln w="9525">
            <a:noFill/>
            <a:miter lim="800000"/>
            <a:headEnd/>
            <a:tailEnd/>
          </a:ln>
        </p:spPr>
        <p:txBody>
          <a:bodyPr wrap="none">
            <a:spAutoFit/>
          </a:bodyPr>
          <a:lstStyle/>
          <a:p>
            <a:r>
              <a:rPr lang="pt-BR" altLang="pt-BR"/>
              <a:t>OS</a:t>
            </a:r>
          </a:p>
        </p:txBody>
      </p:sp>
      <p:pic>
        <p:nvPicPr>
          <p:cNvPr id="14343" name="Imagem 8"/>
          <p:cNvPicPr>
            <a:picLocks noChangeAspect="1"/>
          </p:cNvPicPr>
          <p:nvPr/>
        </p:nvPicPr>
        <p:blipFill>
          <a:blip r:embed="rId5"/>
          <a:srcRect/>
          <a:stretch>
            <a:fillRect/>
          </a:stretch>
        </p:blipFill>
        <p:spPr bwMode="auto">
          <a:xfrm>
            <a:off x="107950" y="5516563"/>
            <a:ext cx="8856663" cy="852487"/>
          </a:xfrm>
          <a:prstGeom prst="rect">
            <a:avLst/>
          </a:prstGeom>
          <a:noFill/>
          <a:ln w="9525">
            <a:noFill/>
            <a:miter lim="800000"/>
            <a:headEnd/>
            <a:tailEnd/>
          </a:ln>
        </p:spPr>
      </p:pic>
      <p:pic>
        <p:nvPicPr>
          <p:cNvPr id="14344" name="Imagem 9"/>
          <p:cNvPicPr>
            <a:picLocks noChangeAspect="1"/>
          </p:cNvPicPr>
          <p:nvPr/>
        </p:nvPicPr>
        <p:blipFill>
          <a:blip r:embed="rId6"/>
          <a:srcRect/>
          <a:stretch>
            <a:fillRect/>
          </a:stretch>
        </p:blipFill>
        <p:spPr bwMode="auto">
          <a:xfrm>
            <a:off x="4356100" y="2060575"/>
            <a:ext cx="987425" cy="215900"/>
          </a:xfrm>
          <a:prstGeom prst="rect">
            <a:avLst/>
          </a:prstGeom>
          <a:noFill/>
          <a:ln w="9525">
            <a:noFill/>
            <a:miter lim="800000"/>
            <a:headEnd/>
            <a:tailEnd/>
          </a:ln>
        </p:spPr>
      </p:pic>
      <p:sp>
        <p:nvSpPr>
          <p:cNvPr id="14345" name="CaixaDeTexto 10"/>
          <p:cNvSpPr txBox="1">
            <a:spLocks noChangeArrowheads="1"/>
          </p:cNvSpPr>
          <p:nvPr/>
        </p:nvSpPr>
        <p:spPr bwMode="auto">
          <a:xfrm>
            <a:off x="5202238" y="2012950"/>
            <a:ext cx="1169987" cy="307975"/>
          </a:xfrm>
          <a:prstGeom prst="rect">
            <a:avLst/>
          </a:prstGeom>
          <a:noFill/>
          <a:ln w="9525">
            <a:noFill/>
            <a:miter lim="800000"/>
            <a:headEnd/>
            <a:tailEnd/>
          </a:ln>
        </p:spPr>
        <p:txBody>
          <a:bodyPr wrap="none">
            <a:spAutoFit/>
          </a:bodyPr>
          <a:lstStyle/>
          <a:p>
            <a:r>
              <a:rPr lang="pt-BR" altLang="pt-BR" sz="1400"/>
              <a:t>Lancet 2019</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p:cNvSpPr>
            <a:spLocks noGrp="1"/>
          </p:cNvSpPr>
          <p:nvPr>
            <p:ph type="title" idx="4294967295"/>
          </p:nvPr>
        </p:nvSpPr>
        <p:spPr>
          <a:xfrm>
            <a:off x="457200" y="914400"/>
            <a:ext cx="3970338" cy="795338"/>
          </a:xfrm>
        </p:spPr>
        <p:txBody>
          <a:bodyPr/>
          <a:lstStyle/>
          <a:p>
            <a:pPr eaLnBrk="1" hangingPunct="1"/>
            <a:r>
              <a:rPr lang="pt-BR" altLang="pt-BR" sz="4500" smtClean="0"/>
              <a:t>JLSSG 0901 </a:t>
            </a:r>
          </a:p>
        </p:txBody>
      </p:sp>
      <p:sp>
        <p:nvSpPr>
          <p:cNvPr id="15363" name="Espaço Reservado para Conteúdo 2"/>
          <p:cNvSpPr>
            <a:spLocks noGrp="1"/>
          </p:cNvSpPr>
          <p:nvPr>
            <p:ph idx="4294967295"/>
          </p:nvPr>
        </p:nvSpPr>
        <p:spPr>
          <a:xfrm>
            <a:off x="457200" y="2286000"/>
            <a:ext cx="8401050" cy="5040313"/>
          </a:xfrm>
        </p:spPr>
        <p:txBody>
          <a:bodyPr/>
          <a:lstStyle/>
          <a:p>
            <a:pPr eaLnBrk="1" hangingPunct="1">
              <a:lnSpc>
                <a:spcPct val="90000"/>
              </a:lnSpc>
            </a:pPr>
            <a:r>
              <a:rPr lang="pt-BR" altLang="pt-BR" smtClean="0">
                <a:latin typeface="Times New Roman" pitchFamily="18" charset="0"/>
                <a:cs typeface="Times New Roman" pitchFamily="18" charset="0"/>
              </a:rPr>
              <a:t>Fases II/III</a:t>
            </a:r>
          </a:p>
          <a:p>
            <a:pPr eaLnBrk="1" hangingPunct="1">
              <a:lnSpc>
                <a:spcPct val="90000"/>
              </a:lnSpc>
            </a:pPr>
            <a:r>
              <a:rPr lang="pt-BR" altLang="pt-BR" smtClean="0">
                <a:latin typeface="Times New Roman" pitchFamily="18" charset="0"/>
                <a:cs typeface="Times New Roman" pitchFamily="18" charset="0"/>
              </a:rPr>
              <a:t>460 pts </a:t>
            </a:r>
          </a:p>
          <a:p>
            <a:pPr eaLnBrk="1" hangingPunct="1">
              <a:lnSpc>
                <a:spcPct val="90000"/>
              </a:lnSpc>
            </a:pPr>
            <a:r>
              <a:rPr lang="pt-BR" altLang="pt-BR" smtClean="0">
                <a:latin typeface="Times New Roman" pitchFamily="18" charset="0"/>
                <a:cs typeface="Times New Roman" pitchFamily="18" charset="0"/>
              </a:rPr>
              <a:t>cT2-T4a   cN0-2</a:t>
            </a:r>
          </a:p>
          <a:p>
            <a:pPr eaLnBrk="1" hangingPunct="1">
              <a:lnSpc>
                <a:spcPct val="90000"/>
              </a:lnSpc>
            </a:pPr>
            <a:r>
              <a:rPr lang="pt-BR" altLang="pt-BR" smtClean="0">
                <a:latin typeface="Times New Roman" pitchFamily="18" charset="0"/>
                <a:cs typeface="Times New Roman" pitchFamily="18" charset="0"/>
              </a:rPr>
              <a:t>VLP STG  </a:t>
            </a:r>
            <a:r>
              <a:rPr lang="pt-BR" altLang="pt-BR" i="1" smtClean="0">
                <a:latin typeface="Times New Roman" pitchFamily="18" charset="0"/>
                <a:cs typeface="Times New Roman" pitchFamily="18" charset="0"/>
              </a:rPr>
              <a:t>vs</a:t>
            </a:r>
            <a:r>
              <a:rPr lang="pt-BR" altLang="pt-BR" smtClean="0">
                <a:latin typeface="Times New Roman" pitchFamily="18" charset="0"/>
                <a:cs typeface="Times New Roman" pitchFamily="18" charset="0"/>
              </a:rPr>
              <a:t>  OPEN STG</a:t>
            </a:r>
          </a:p>
          <a:p>
            <a:pPr eaLnBrk="1" hangingPunct="1">
              <a:lnSpc>
                <a:spcPct val="90000"/>
              </a:lnSpc>
            </a:pPr>
            <a:r>
              <a:rPr lang="pt-BR" altLang="pt-BR" smtClean="0">
                <a:latin typeface="Times New Roman" pitchFamily="18" charset="0"/>
                <a:cs typeface="Times New Roman" pitchFamily="18" charset="0"/>
              </a:rPr>
              <a:t>Primary Endpoint (fase II):  anastomotic  or  pancreatic fistula </a:t>
            </a:r>
          </a:p>
          <a:p>
            <a:pPr eaLnBrk="1" hangingPunct="1">
              <a:lnSpc>
                <a:spcPct val="90000"/>
              </a:lnSpc>
            </a:pPr>
            <a:r>
              <a:rPr lang="pt-BR" altLang="pt-BR" b="1" smtClean="0">
                <a:solidFill>
                  <a:srgbClr val="00B0F0"/>
                </a:solidFill>
                <a:latin typeface="Times New Roman" pitchFamily="18" charset="0"/>
                <a:cs typeface="Times New Roman" pitchFamily="18" charset="0"/>
              </a:rPr>
              <a:t>Primary Endpoint (fase III): recurrence free survival</a:t>
            </a:r>
          </a:p>
          <a:p>
            <a:pPr eaLnBrk="1" hangingPunct="1">
              <a:lnSpc>
                <a:spcPct val="90000"/>
              </a:lnSpc>
              <a:buFont typeface="Wingdings 2" pitchFamily="18" charset="2"/>
              <a:buNone/>
            </a:pPr>
            <a:endParaRPr lang="pt-BR" altLang="pt-BR" smtClean="0"/>
          </a:p>
          <a:p>
            <a:pPr eaLnBrk="1" hangingPunct="1">
              <a:lnSpc>
                <a:spcPct val="90000"/>
              </a:lnSpc>
            </a:pPr>
            <a:endParaRPr lang="pt-BR" altLang="pt-BR" smtClean="0"/>
          </a:p>
        </p:txBody>
      </p:sp>
      <p:pic>
        <p:nvPicPr>
          <p:cNvPr id="15364" name="Picture 2"/>
          <p:cNvPicPr>
            <a:picLocks noChangeAspect="1" noChangeArrowheads="1"/>
          </p:cNvPicPr>
          <p:nvPr/>
        </p:nvPicPr>
        <p:blipFill>
          <a:blip r:embed="rId2"/>
          <a:srcRect/>
          <a:stretch>
            <a:fillRect/>
          </a:stretch>
        </p:blipFill>
        <p:spPr bwMode="auto">
          <a:xfrm>
            <a:off x="3276600" y="1066800"/>
            <a:ext cx="949325" cy="631825"/>
          </a:xfrm>
          <a:prstGeom prst="rect">
            <a:avLst/>
          </a:prstGeom>
          <a:noFill/>
          <a:ln w="9525">
            <a:noFill/>
            <a:miter lim="800000"/>
            <a:headEnd/>
            <a:tailEnd/>
          </a:ln>
        </p:spPr>
      </p:pic>
      <p:sp>
        <p:nvSpPr>
          <p:cNvPr id="15365" name="CaixaDeTexto 1"/>
          <p:cNvSpPr txBox="1">
            <a:spLocks noChangeArrowheads="1"/>
          </p:cNvSpPr>
          <p:nvPr/>
        </p:nvSpPr>
        <p:spPr bwMode="auto">
          <a:xfrm>
            <a:off x="5043488" y="1198563"/>
            <a:ext cx="2868612" cy="307975"/>
          </a:xfrm>
          <a:prstGeom prst="rect">
            <a:avLst/>
          </a:prstGeom>
          <a:noFill/>
          <a:ln w="9525">
            <a:noFill/>
            <a:miter lim="800000"/>
            <a:headEnd/>
            <a:tailEnd/>
          </a:ln>
        </p:spPr>
        <p:txBody>
          <a:bodyPr wrap="none">
            <a:spAutoFit/>
          </a:bodyPr>
          <a:lstStyle/>
          <a:p>
            <a:r>
              <a:rPr lang="pt-BR" altLang="pt-BR" sz="1400"/>
              <a:t>Sang-Woong Lee et al  JCO 2017</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p:cNvSpPr>
            <a:spLocks noGrp="1"/>
          </p:cNvSpPr>
          <p:nvPr>
            <p:ph type="title" idx="4294967295"/>
          </p:nvPr>
        </p:nvSpPr>
        <p:spPr>
          <a:xfrm>
            <a:off x="457200" y="765175"/>
            <a:ext cx="4043363" cy="795338"/>
          </a:xfrm>
        </p:spPr>
        <p:txBody>
          <a:bodyPr/>
          <a:lstStyle/>
          <a:p>
            <a:pPr eaLnBrk="1" hangingPunct="1"/>
            <a:r>
              <a:rPr lang="pt-BR" altLang="pt-BR" sz="4500" smtClean="0"/>
              <a:t>JLSSG 0901 </a:t>
            </a:r>
          </a:p>
        </p:txBody>
      </p:sp>
      <p:pic>
        <p:nvPicPr>
          <p:cNvPr id="16387" name="Picture 2"/>
          <p:cNvPicPr>
            <a:picLocks noChangeAspect="1" noChangeArrowheads="1"/>
          </p:cNvPicPr>
          <p:nvPr/>
        </p:nvPicPr>
        <p:blipFill>
          <a:blip r:embed="rId2" cstate="print"/>
          <a:srcRect/>
          <a:stretch>
            <a:fillRect/>
          </a:stretch>
        </p:blipFill>
        <p:spPr bwMode="auto">
          <a:xfrm>
            <a:off x="3348038" y="928688"/>
            <a:ext cx="877887" cy="584200"/>
          </a:xfrm>
          <a:prstGeom prst="rect">
            <a:avLst/>
          </a:prstGeom>
          <a:noFill/>
          <a:ln w="9525">
            <a:noFill/>
            <a:miter lim="800000"/>
            <a:headEnd/>
            <a:tailEnd/>
          </a:ln>
        </p:spPr>
      </p:pic>
      <p:graphicFrame>
        <p:nvGraphicFramePr>
          <p:cNvPr id="3" name="Tabela 2">
            <a:extLst>
              <a:ext uri="{FF2B5EF4-FFF2-40B4-BE49-F238E27FC236}">
                <a16:creationId xmlns:a16="http://schemas.microsoft.com/office/drawing/2014/main" xmlns="" id="{A9F09E79-E91B-40AD-9B21-8A93C28D4F51}"/>
              </a:ext>
            </a:extLst>
          </p:cNvPr>
          <p:cNvGraphicFramePr>
            <a:graphicFrameLocks noGrp="1"/>
          </p:cNvGraphicFramePr>
          <p:nvPr/>
        </p:nvGraphicFramePr>
        <p:xfrm>
          <a:off x="1116013" y="2016125"/>
          <a:ext cx="6672262" cy="2967038"/>
        </p:xfrm>
        <a:graphic>
          <a:graphicData uri="http://schemas.openxmlformats.org/drawingml/2006/table">
            <a:tbl>
              <a:tblPr firstRow="1" bandRow="1">
                <a:tableStyleId>{5C22544A-7EE6-4342-B048-85BDC9FD1C3A}</a:tableStyleId>
              </a:tblPr>
              <a:tblGrid>
                <a:gridCol w="2952416">
                  <a:extLst>
                    <a:ext uri="{9D8B030D-6E8A-4147-A177-3AD203B41FA5}">
                      <a16:colId xmlns:a16="http://schemas.microsoft.com/office/drawing/2014/main" xmlns="" val="177749596"/>
                    </a:ext>
                  </a:extLst>
                </a:gridCol>
                <a:gridCol w="1296182">
                  <a:extLst>
                    <a:ext uri="{9D8B030D-6E8A-4147-A177-3AD203B41FA5}">
                      <a16:colId xmlns:a16="http://schemas.microsoft.com/office/drawing/2014/main" xmlns="" val="3253141081"/>
                    </a:ext>
                  </a:extLst>
                </a:gridCol>
                <a:gridCol w="1368193">
                  <a:extLst>
                    <a:ext uri="{9D8B030D-6E8A-4147-A177-3AD203B41FA5}">
                      <a16:colId xmlns:a16="http://schemas.microsoft.com/office/drawing/2014/main" xmlns="" val="1753336142"/>
                    </a:ext>
                  </a:extLst>
                </a:gridCol>
                <a:gridCol w="1055471">
                  <a:extLst>
                    <a:ext uri="{9D8B030D-6E8A-4147-A177-3AD203B41FA5}">
                      <a16:colId xmlns:a16="http://schemas.microsoft.com/office/drawing/2014/main" xmlns="" val="3925774403"/>
                    </a:ext>
                  </a:extLst>
                </a:gridCol>
              </a:tblGrid>
              <a:tr h="370880">
                <a:tc>
                  <a:txBody>
                    <a:bodyPr/>
                    <a:lstStyle/>
                    <a:p>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VLP STG</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OPEN STG</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p</a:t>
                      </a:r>
                    </a:p>
                  </a:txBody>
                  <a:tcPr marL="91443" marR="91443" marT="45725" marB="45725"/>
                </a:tc>
                <a:extLst>
                  <a:ext uri="{0D108BD9-81ED-4DB2-BD59-A6C34878D82A}">
                    <a16:rowId xmlns:a16="http://schemas.microsoft.com/office/drawing/2014/main" xmlns="" val="3703118170"/>
                  </a:ext>
                </a:extLst>
              </a:tr>
              <a:tr h="370880">
                <a:tc>
                  <a:txBody>
                    <a:bodyPr/>
                    <a:lstStyle/>
                    <a:p>
                      <a:r>
                        <a:rPr lang="pt-BR" sz="1800" dirty="0" err="1">
                          <a:latin typeface="Times New Roman" panose="02020603050405020304" pitchFamily="18" charset="0"/>
                          <a:cs typeface="Times New Roman" panose="02020603050405020304" pitchFamily="18" charset="0"/>
                        </a:rPr>
                        <a:t>Blood</a:t>
                      </a:r>
                      <a:r>
                        <a:rPr lang="pt-BR" sz="1800" dirty="0">
                          <a:latin typeface="Times New Roman" panose="02020603050405020304" pitchFamily="18" charset="0"/>
                          <a:cs typeface="Times New Roman" panose="02020603050405020304" pitchFamily="18" charset="0"/>
                        </a:rPr>
                        <a:t> </a:t>
                      </a:r>
                      <a:r>
                        <a:rPr lang="pt-BR" sz="1800" dirty="0" err="1">
                          <a:latin typeface="Times New Roman" panose="02020603050405020304" pitchFamily="18" charset="0"/>
                          <a:cs typeface="Times New Roman" panose="02020603050405020304" pitchFamily="18" charset="0"/>
                        </a:rPr>
                        <a:t>loss</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30 ml</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150 ml</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&lt; 0,001</a:t>
                      </a:r>
                    </a:p>
                  </a:txBody>
                  <a:tcPr marL="91443" marR="91443" marT="45725" marB="45725"/>
                </a:tc>
                <a:extLst>
                  <a:ext uri="{0D108BD9-81ED-4DB2-BD59-A6C34878D82A}">
                    <a16:rowId xmlns:a16="http://schemas.microsoft.com/office/drawing/2014/main" xmlns="" val="806417877"/>
                  </a:ext>
                </a:extLst>
              </a:tr>
              <a:tr h="370880">
                <a:tc>
                  <a:txBody>
                    <a:bodyPr/>
                    <a:lstStyle/>
                    <a:p>
                      <a:r>
                        <a:rPr lang="pt-BR" sz="1800" dirty="0" err="1">
                          <a:latin typeface="Times New Roman" panose="02020603050405020304" pitchFamily="18" charset="0"/>
                          <a:cs typeface="Times New Roman" panose="02020603050405020304" pitchFamily="18" charset="0"/>
                        </a:rPr>
                        <a:t>Analgesics</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38,3 %</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53,6%</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0,001</a:t>
                      </a:r>
                    </a:p>
                  </a:txBody>
                  <a:tcPr marL="91443" marR="91443" marT="45725" marB="45725"/>
                </a:tc>
                <a:extLst>
                  <a:ext uri="{0D108BD9-81ED-4DB2-BD59-A6C34878D82A}">
                    <a16:rowId xmlns:a16="http://schemas.microsoft.com/office/drawing/2014/main" xmlns="" val="1257366424"/>
                  </a:ext>
                </a:extLst>
              </a:tr>
              <a:tr h="370880">
                <a:tc>
                  <a:txBody>
                    <a:bodyPr/>
                    <a:lstStyle/>
                    <a:p>
                      <a:r>
                        <a:rPr lang="pt-BR" sz="1800" dirty="0" err="1">
                          <a:latin typeface="Times New Roman" panose="02020603050405020304" pitchFamily="18" charset="0"/>
                          <a:cs typeface="Times New Roman" panose="02020603050405020304" pitchFamily="18" charset="0"/>
                        </a:rPr>
                        <a:t>First</a:t>
                      </a:r>
                      <a:r>
                        <a:rPr lang="pt-BR" sz="1800" dirty="0">
                          <a:latin typeface="Times New Roman" panose="02020603050405020304" pitchFamily="18" charset="0"/>
                          <a:cs typeface="Times New Roman" panose="02020603050405020304" pitchFamily="18" charset="0"/>
                        </a:rPr>
                        <a:t> </a:t>
                      </a:r>
                      <a:r>
                        <a:rPr lang="pt-BR" sz="1800" dirty="0" err="1">
                          <a:latin typeface="Times New Roman" panose="02020603050405020304" pitchFamily="18" charset="0"/>
                          <a:cs typeface="Times New Roman" panose="02020603050405020304" pitchFamily="18" charset="0"/>
                        </a:rPr>
                        <a:t>day</a:t>
                      </a:r>
                      <a:r>
                        <a:rPr lang="pt-BR" sz="1800" dirty="0">
                          <a:latin typeface="Times New Roman" panose="02020603050405020304" pitchFamily="18" charset="0"/>
                          <a:cs typeface="Times New Roman" panose="02020603050405020304" pitchFamily="18" charset="0"/>
                        </a:rPr>
                        <a:t> </a:t>
                      </a:r>
                      <a:r>
                        <a:rPr lang="pt-BR" sz="1800" dirty="0" err="1">
                          <a:latin typeface="Times New Roman" panose="02020603050405020304" pitchFamily="18" charset="0"/>
                          <a:cs typeface="Times New Roman" panose="02020603050405020304" pitchFamily="18" charset="0"/>
                        </a:rPr>
                        <a:t>to</a:t>
                      </a:r>
                      <a:r>
                        <a:rPr lang="pt-BR" sz="1800" dirty="0">
                          <a:latin typeface="Times New Roman" panose="02020603050405020304" pitchFamily="18" charset="0"/>
                          <a:cs typeface="Times New Roman" panose="02020603050405020304" pitchFamily="18" charset="0"/>
                        </a:rPr>
                        <a:t> </a:t>
                      </a:r>
                      <a:r>
                        <a:rPr lang="pt-BR" sz="1800" dirty="0" err="1">
                          <a:latin typeface="Times New Roman" panose="02020603050405020304" pitchFamily="18" charset="0"/>
                          <a:cs typeface="Times New Roman" panose="02020603050405020304" pitchFamily="18" charset="0"/>
                        </a:rPr>
                        <a:t>flatus</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2 </a:t>
                      </a:r>
                      <a:r>
                        <a:rPr lang="pt-BR" sz="1800" dirty="0" err="1">
                          <a:latin typeface="Times New Roman" panose="02020603050405020304" pitchFamily="18" charset="0"/>
                          <a:cs typeface="Times New Roman" panose="02020603050405020304" pitchFamily="18" charset="0"/>
                        </a:rPr>
                        <a:t>days</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3 </a:t>
                      </a:r>
                      <a:r>
                        <a:rPr lang="pt-BR" sz="1800" dirty="0" err="1">
                          <a:latin typeface="Times New Roman" panose="02020603050405020304" pitchFamily="18" charset="0"/>
                          <a:cs typeface="Times New Roman" panose="02020603050405020304" pitchFamily="18" charset="0"/>
                        </a:rPr>
                        <a:t>days</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&lt; 0,001</a:t>
                      </a:r>
                    </a:p>
                  </a:txBody>
                  <a:tcPr marL="91443" marR="91443" marT="45725" marB="45725"/>
                </a:tc>
                <a:extLst>
                  <a:ext uri="{0D108BD9-81ED-4DB2-BD59-A6C34878D82A}">
                    <a16:rowId xmlns:a16="http://schemas.microsoft.com/office/drawing/2014/main" xmlns="" val="2767140518"/>
                  </a:ext>
                </a:extLst>
              </a:tr>
              <a:tr h="370880">
                <a:tc>
                  <a:txBody>
                    <a:bodyPr/>
                    <a:lstStyle/>
                    <a:p>
                      <a:r>
                        <a:rPr lang="pt-BR" sz="1800" dirty="0" err="1">
                          <a:latin typeface="Times New Roman" panose="02020603050405020304" pitchFamily="18" charset="0"/>
                          <a:cs typeface="Times New Roman" panose="02020603050405020304" pitchFamily="18" charset="0"/>
                        </a:rPr>
                        <a:t>Intra-op</a:t>
                      </a:r>
                      <a:r>
                        <a:rPr lang="pt-BR" sz="1800" dirty="0">
                          <a:latin typeface="Times New Roman" panose="02020603050405020304" pitchFamily="18" charset="0"/>
                          <a:cs typeface="Times New Roman" panose="02020603050405020304" pitchFamily="18" charset="0"/>
                        </a:rPr>
                        <a:t> </a:t>
                      </a:r>
                      <a:r>
                        <a:rPr lang="pt-BR" sz="1800" dirty="0" err="1">
                          <a:latin typeface="Times New Roman" panose="02020603050405020304" pitchFamily="18" charset="0"/>
                          <a:cs typeface="Times New Roman" panose="02020603050405020304" pitchFamily="18" charset="0"/>
                        </a:rPr>
                        <a:t>complications</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0,9%</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2,6%</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0,285</a:t>
                      </a:r>
                    </a:p>
                  </a:txBody>
                  <a:tcPr marL="91443" marR="91443" marT="45725" marB="45725"/>
                </a:tc>
                <a:extLst>
                  <a:ext uri="{0D108BD9-81ED-4DB2-BD59-A6C34878D82A}">
                    <a16:rowId xmlns:a16="http://schemas.microsoft.com/office/drawing/2014/main" xmlns="" val="3896490325"/>
                  </a:ext>
                </a:extLst>
              </a:tr>
              <a:tr h="370880">
                <a:tc>
                  <a:txBody>
                    <a:bodyPr/>
                    <a:lstStyle/>
                    <a:p>
                      <a:r>
                        <a:rPr lang="pt-BR" sz="1800" dirty="0">
                          <a:latin typeface="Times New Roman" panose="02020603050405020304" pitchFamily="18" charset="0"/>
                          <a:cs typeface="Times New Roman" panose="02020603050405020304" pitchFamily="18" charset="0"/>
                        </a:rPr>
                        <a:t>&gt;= Grade 3 </a:t>
                      </a:r>
                      <a:r>
                        <a:rPr lang="pt-BR" sz="1800" dirty="0" err="1">
                          <a:latin typeface="Times New Roman" panose="02020603050405020304" pitchFamily="18" charset="0"/>
                          <a:cs typeface="Times New Roman" panose="02020603050405020304" pitchFamily="18" charset="0"/>
                        </a:rPr>
                        <a:t>post-op</a:t>
                      </a:r>
                      <a:r>
                        <a:rPr lang="pt-BR" sz="1800" dirty="0">
                          <a:latin typeface="Times New Roman" panose="02020603050405020304" pitchFamily="18" charset="0"/>
                          <a:cs typeface="Times New Roman" panose="02020603050405020304" pitchFamily="18" charset="0"/>
                        </a:rPr>
                        <a:t> compl.</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3,1%</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4,7%</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0,473</a:t>
                      </a:r>
                    </a:p>
                  </a:txBody>
                  <a:tcPr marL="91443" marR="91443" marT="45725" marB="45725"/>
                </a:tc>
                <a:extLst>
                  <a:ext uri="{0D108BD9-81ED-4DB2-BD59-A6C34878D82A}">
                    <a16:rowId xmlns:a16="http://schemas.microsoft.com/office/drawing/2014/main" xmlns="" val="3407861385"/>
                  </a:ext>
                </a:extLst>
              </a:tr>
              <a:tr h="370880">
                <a:tc>
                  <a:txBody>
                    <a:bodyPr/>
                    <a:lstStyle/>
                    <a:p>
                      <a:r>
                        <a:rPr lang="pt-BR" sz="1800" dirty="0" err="1">
                          <a:latin typeface="Times New Roman" panose="02020603050405020304" pitchFamily="18" charset="0"/>
                          <a:cs typeface="Times New Roman" panose="02020603050405020304" pitchFamily="18" charset="0"/>
                        </a:rPr>
                        <a:t>Mortality</a:t>
                      </a:r>
                      <a:endParaRPr lang="pt-BR" sz="1800" dirty="0">
                        <a:latin typeface="Times New Roman" panose="02020603050405020304" pitchFamily="18" charset="0"/>
                        <a:cs typeface="Times New Roman" panose="02020603050405020304" pitchFamily="18" charset="0"/>
                      </a:endParaRP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0,4%</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0,4%</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a:t>
                      </a:r>
                    </a:p>
                  </a:txBody>
                  <a:tcPr marL="91443" marR="91443" marT="45725" marB="45725"/>
                </a:tc>
                <a:extLst>
                  <a:ext uri="{0D108BD9-81ED-4DB2-BD59-A6C34878D82A}">
                    <a16:rowId xmlns:a16="http://schemas.microsoft.com/office/drawing/2014/main" xmlns="" val="2438678507"/>
                  </a:ext>
                </a:extLst>
              </a:tr>
              <a:tr h="370880">
                <a:tc>
                  <a:txBody>
                    <a:bodyPr/>
                    <a:lstStyle/>
                    <a:p>
                      <a:r>
                        <a:rPr lang="pt-BR" sz="1800" dirty="0" err="1">
                          <a:latin typeface="Times New Roman" panose="02020603050405020304" pitchFamily="18" charset="0"/>
                          <a:cs typeface="Times New Roman" panose="02020603050405020304" pitchFamily="18" charset="0"/>
                        </a:rPr>
                        <a:t>Operative</a:t>
                      </a:r>
                      <a:r>
                        <a:rPr lang="pt-BR" sz="1800" dirty="0">
                          <a:latin typeface="Times New Roman" panose="02020603050405020304" pitchFamily="18" charset="0"/>
                          <a:cs typeface="Times New Roman" panose="02020603050405020304" pitchFamily="18" charset="0"/>
                        </a:rPr>
                        <a:t> time</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291 min</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205 min</a:t>
                      </a:r>
                    </a:p>
                  </a:txBody>
                  <a:tcPr marL="91443" marR="91443" marT="45725" marB="45725"/>
                </a:tc>
                <a:tc>
                  <a:txBody>
                    <a:bodyPr/>
                    <a:lstStyle/>
                    <a:p>
                      <a:r>
                        <a:rPr lang="pt-BR" sz="1800" dirty="0">
                          <a:latin typeface="Times New Roman" panose="02020603050405020304" pitchFamily="18" charset="0"/>
                          <a:cs typeface="Times New Roman" panose="02020603050405020304" pitchFamily="18" charset="0"/>
                        </a:rPr>
                        <a:t>&lt;0,001</a:t>
                      </a:r>
                    </a:p>
                  </a:txBody>
                  <a:tcPr marL="91443" marR="91443" marT="45725" marB="45725"/>
                </a:tc>
                <a:extLst>
                  <a:ext uri="{0D108BD9-81ED-4DB2-BD59-A6C34878D82A}">
                    <a16:rowId xmlns:a16="http://schemas.microsoft.com/office/drawing/2014/main" xmlns="" val="3279690574"/>
                  </a:ext>
                </a:extLst>
              </a:tr>
            </a:tbl>
          </a:graphicData>
        </a:graphic>
      </p:graphicFrame>
      <p:sp>
        <p:nvSpPr>
          <p:cNvPr id="16435" name="CaixaDeTexto 3"/>
          <p:cNvSpPr txBox="1">
            <a:spLocks noChangeArrowheads="1"/>
          </p:cNvSpPr>
          <p:nvPr/>
        </p:nvSpPr>
        <p:spPr bwMode="auto">
          <a:xfrm>
            <a:off x="142875" y="5561013"/>
            <a:ext cx="9001125" cy="738187"/>
          </a:xfrm>
          <a:prstGeom prst="rect">
            <a:avLst/>
          </a:prstGeom>
          <a:noFill/>
          <a:ln w="9525">
            <a:noFill/>
            <a:miter lim="800000"/>
            <a:headEnd/>
            <a:tailEnd/>
          </a:ln>
        </p:spPr>
        <p:txBody>
          <a:bodyPr>
            <a:spAutoFit/>
          </a:bodyPr>
          <a:lstStyle/>
          <a:p>
            <a:r>
              <a:rPr lang="en-US" altLang="pt-BR" sz="1400" b="1"/>
              <a:t>Conclusions:</a:t>
            </a:r>
            <a:r>
              <a:rPr lang="en-US" altLang="pt-BR" sz="1400"/>
              <a:t> Credentialed surgeons could safely perform laparoscopic distal gastrectomy with D2 lymph node dissection for locally advanced gastric cancer. The laparoscopic approach could be accepted without increasing major surgical complications in this setting.</a:t>
            </a:r>
            <a:endParaRPr lang="pt-BR" altLang="pt-BR" sz="1400"/>
          </a:p>
        </p:txBody>
      </p:sp>
      <p:sp>
        <p:nvSpPr>
          <p:cNvPr id="16436" name="CaixaDeTexto 7"/>
          <p:cNvSpPr txBox="1">
            <a:spLocks noChangeArrowheads="1"/>
          </p:cNvSpPr>
          <p:nvPr/>
        </p:nvSpPr>
        <p:spPr bwMode="auto">
          <a:xfrm>
            <a:off x="5076825" y="1111250"/>
            <a:ext cx="2867025" cy="306388"/>
          </a:xfrm>
          <a:prstGeom prst="rect">
            <a:avLst/>
          </a:prstGeom>
          <a:noFill/>
          <a:ln w="9525">
            <a:noFill/>
            <a:miter lim="800000"/>
            <a:headEnd/>
            <a:tailEnd/>
          </a:ln>
        </p:spPr>
        <p:txBody>
          <a:bodyPr wrap="none">
            <a:spAutoFit/>
          </a:bodyPr>
          <a:lstStyle/>
          <a:p>
            <a:r>
              <a:rPr lang="pt-BR" altLang="pt-BR" sz="1400"/>
              <a:t>Sang-Woong Lee et al  JCO 2017</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C623757-C0AD-4609-9581-7A20167016B9}"/>
              </a:ext>
            </a:extLst>
          </p:cNvPr>
          <p:cNvSpPr>
            <a:spLocks noGrp="1"/>
          </p:cNvSpPr>
          <p:nvPr>
            <p:ph type="title" idx="4294967295"/>
          </p:nvPr>
        </p:nvSpPr>
        <p:spPr>
          <a:xfrm>
            <a:off x="457200" y="838200"/>
            <a:ext cx="8229600" cy="636588"/>
          </a:xfrm>
        </p:spPr>
        <p:txBody>
          <a:bodyPr>
            <a:normAutofit fontScale="90000"/>
          </a:bodyPr>
          <a:lstStyle/>
          <a:p>
            <a:pPr eaLnBrk="1" hangingPunct="1">
              <a:defRPr/>
            </a:pPr>
            <a:r>
              <a:rPr lang="pt-BR" altLang="pt-BR" sz="4500"/>
              <a:t>KLASS 01</a:t>
            </a:r>
          </a:p>
        </p:txBody>
      </p:sp>
      <p:sp>
        <p:nvSpPr>
          <p:cNvPr id="17411" name="Espaço Reservado para Conteúdo 2"/>
          <p:cNvSpPr>
            <a:spLocks noGrp="1"/>
          </p:cNvSpPr>
          <p:nvPr>
            <p:ph idx="4294967295"/>
          </p:nvPr>
        </p:nvSpPr>
        <p:spPr>
          <a:xfrm>
            <a:off x="152400" y="1547813"/>
            <a:ext cx="7227888" cy="1736725"/>
          </a:xfrm>
        </p:spPr>
        <p:txBody>
          <a:bodyPr/>
          <a:lstStyle/>
          <a:p>
            <a:pPr eaLnBrk="1" hangingPunct="1"/>
            <a:endParaRPr lang="pt-BR" altLang="pt-BR" smtClean="0"/>
          </a:p>
          <a:p>
            <a:pPr eaLnBrk="1" hangingPunct="1"/>
            <a:r>
              <a:rPr lang="pt-BR" altLang="pt-BR" sz="2400" smtClean="0">
                <a:latin typeface="Times New Roman" pitchFamily="18" charset="0"/>
                <a:cs typeface="Times New Roman" pitchFamily="18" charset="0"/>
              </a:rPr>
              <a:t>Fase II/III</a:t>
            </a:r>
          </a:p>
          <a:p>
            <a:pPr eaLnBrk="1" hangingPunct="1"/>
            <a:r>
              <a:rPr lang="pt-BR" altLang="pt-BR" sz="2400" smtClean="0">
                <a:latin typeface="Times New Roman" pitchFamily="18" charset="0"/>
                <a:cs typeface="Times New Roman" pitchFamily="18" charset="0"/>
              </a:rPr>
              <a:t>1203 / Stage I</a:t>
            </a:r>
          </a:p>
          <a:p>
            <a:pPr eaLnBrk="1" hangingPunct="1"/>
            <a:r>
              <a:rPr lang="pt-BR" altLang="pt-BR" sz="2400" smtClean="0">
                <a:latin typeface="Times New Roman" pitchFamily="18" charset="0"/>
                <a:cs typeface="Times New Roman" pitchFamily="18" charset="0"/>
              </a:rPr>
              <a:t>VLP STG </a:t>
            </a:r>
            <a:r>
              <a:rPr lang="pt-BR" altLang="pt-BR" sz="2400" i="1" smtClean="0">
                <a:latin typeface="Times New Roman" pitchFamily="18" charset="0"/>
                <a:cs typeface="Times New Roman" pitchFamily="18" charset="0"/>
              </a:rPr>
              <a:t>vs</a:t>
            </a:r>
            <a:r>
              <a:rPr lang="pt-BR" altLang="pt-BR" sz="2400" smtClean="0">
                <a:latin typeface="Times New Roman" pitchFamily="18" charset="0"/>
                <a:cs typeface="Times New Roman" pitchFamily="18" charset="0"/>
              </a:rPr>
              <a:t> OPEN STG</a:t>
            </a:r>
          </a:p>
        </p:txBody>
      </p:sp>
      <p:pic>
        <p:nvPicPr>
          <p:cNvPr id="17412" name="Picture 3"/>
          <p:cNvPicPr>
            <a:picLocks noChangeAspect="1" noChangeArrowheads="1"/>
          </p:cNvPicPr>
          <p:nvPr/>
        </p:nvPicPr>
        <p:blipFill>
          <a:blip r:embed="rId2"/>
          <a:srcRect/>
          <a:stretch>
            <a:fillRect/>
          </a:stretch>
        </p:blipFill>
        <p:spPr bwMode="auto">
          <a:xfrm>
            <a:off x="2693988" y="765175"/>
            <a:ext cx="1082675" cy="719138"/>
          </a:xfrm>
          <a:prstGeom prst="rect">
            <a:avLst/>
          </a:prstGeom>
          <a:noFill/>
          <a:ln w="9525">
            <a:noFill/>
            <a:miter lim="800000"/>
            <a:headEnd/>
            <a:tailEnd/>
          </a:ln>
        </p:spPr>
      </p:pic>
      <p:sp>
        <p:nvSpPr>
          <p:cNvPr id="17413" name="CaixaDeTexto 2"/>
          <p:cNvSpPr txBox="1">
            <a:spLocks noChangeArrowheads="1"/>
          </p:cNvSpPr>
          <p:nvPr/>
        </p:nvSpPr>
        <p:spPr bwMode="auto">
          <a:xfrm>
            <a:off x="4284663" y="973138"/>
            <a:ext cx="4441825" cy="368300"/>
          </a:xfrm>
          <a:prstGeom prst="rect">
            <a:avLst/>
          </a:prstGeom>
          <a:noFill/>
          <a:ln w="9525">
            <a:noFill/>
            <a:miter lim="800000"/>
            <a:headEnd/>
            <a:tailEnd/>
          </a:ln>
        </p:spPr>
        <p:txBody>
          <a:bodyPr wrap="none">
            <a:spAutoFit/>
          </a:bodyPr>
          <a:lstStyle/>
          <a:p>
            <a:r>
              <a:rPr lang="en-US" altLang="pt-BR"/>
              <a:t>Kim H-H et al. Ann Surg 2010 / JCO 2016</a:t>
            </a:r>
            <a:endParaRPr lang="pt-BR" altLang="pt-BR"/>
          </a:p>
        </p:txBody>
      </p:sp>
      <p:graphicFrame>
        <p:nvGraphicFramePr>
          <p:cNvPr id="4" name="Tabela 3">
            <a:extLst>
              <a:ext uri="{FF2B5EF4-FFF2-40B4-BE49-F238E27FC236}">
                <a16:creationId xmlns:a16="http://schemas.microsoft.com/office/drawing/2014/main" xmlns="" id="{B40E0E1E-EEB0-4FAD-903B-2C3154BED30B}"/>
              </a:ext>
            </a:extLst>
          </p:cNvPr>
          <p:cNvGraphicFramePr>
            <a:graphicFrameLocks noGrp="1"/>
          </p:cNvGraphicFramePr>
          <p:nvPr/>
        </p:nvGraphicFramePr>
        <p:xfrm>
          <a:off x="1187450" y="3500438"/>
          <a:ext cx="6096000" cy="2967037"/>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370880">
                <a:tc>
                  <a:txBody>
                    <a:bodyPr/>
                    <a:lstStyle/>
                    <a:p>
                      <a:endParaRPr lang="pt-BR" sz="1800" dirty="0"/>
                    </a:p>
                  </a:txBody>
                  <a:tcPr marT="45725" marB="45725"/>
                </a:tc>
                <a:tc>
                  <a:txBody>
                    <a:bodyPr/>
                    <a:lstStyle/>
                    <a:p>
                      <a:r>
                        <a:rPr lang="en-US" sz="1800" baseline="0" dirty="0"/>
                        <a:t>VLP STG</a:t>
                      </a:r>
                      <a:endParaRPr lang="pt-BR" sz="1800" dirty="0"/>
                    </a:p>
                  </a:txBody>
                  <a:tcPr marT="45725" marB="45725"/>
                </a:tc>
                <a:tc>
                  <a:txBody>
                    <a:bodyPr/>
                    <a:lstStyle/>
                    <a:p>
                      <a:r>
                        <a:rPr lang="pt-BR" sz="1800" dirty="0"/>
                        <a:t>OPEN STG</a:t>
                      </a:r>
                    </a:p>
                  </a:txBody>
                  <a:tcPr marT="45725" marB="45725"/>
                </a:tc>
                <a:extLst>
                  <a:ext uri="{0D108BD9-81ED-4DB2-BD59-A6C34878D82A}">
                    <a16:rowId xmlns:a16="http://schemas.microsoft.com/office/drawing/2014/main" xmlns="" val="10000"/>
                  </a:ext>
                </a:extLst>
              </a:tr>
              <a:tr h="370880">
                <a:tc>
                  <a:txBody>
                    <a:bodyPr/>
                    <a:lstStyle/>
                    <a:p>
                      <a:r>
                        <a:rPr lang="en-US" sz="1800" dirty="0">
                          <a:latin typeface="Times New Roman" pitchFamily="18" charset="0"/>
                          <a:cs typeface="Times New Roman" pitchFamily="18" charset="0"/>
                        </a:rPr>
                        <a:t>Morbidity</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13,7%</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18,9%</a:t>
                      </a:r>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1"/>
                  </a:ext>
                </a:extLst>
              </a:tr>
              <a:tr h="370880">
                <a:tc>
                  <a:txBody>
                    <a:bodyPr/>
                    <a:lstStyle/>
                    <a:p>
                      <a:r>
                        <a:rPr lang="en-US" sz="1800" dirty="0">
                          <a:latin typeface="Times New Roman" pitchFamily="18" charset="0"/>
                          <a:cs typeface="Times New Roman" pitchFamily="18" charset="0"/>
                        </a:rPr>
                        <a:t>p</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0,009</a:t>
                      </a:r>
                      <a:endParaRPr lang="pt-BR" sz="1800" dirty="0">
                        <a:latin typeface="Times New Roman" pitchFamily="18" charset="0"/>
                        <a:cs typeface="Times New Roman" pitchFamily="18" charset="0"/>
                      </a:endParaRPr>
                    </a:p>
                  </a:txBody>
                  <a:tcPr marT="45725" marB="45725"/>
                </a:tc>
                <a:tc>
                  <a:txBody>
                    <a:bodyPr/>
                    <a:lstStyle/>
                    <a:p>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2"/>
                  </a:ext>
                </a:extLst>
              </a:tr>
              <a:tr h="370880">
                <a:tc>
                  <a:txBody>
                    <a:bodyPr/>
                    <a:lstStyle/>
                    <a:p>
                      <a:r>
                        <a:rPr lang="en-US" sz="1800" dirty="0">
                          <a:latin typeface="Times New Roman" pitchFamily="18" charset="0"/>
                          <a:cs typeface="Times New Roman" pitchFamily="18" charset="0"/>
                        </a:rPr>
                        <a:t>Mortality</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1,1%</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0%</a:t>
                      </a:r>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3"/>
                  </a:ext>
                </a:extLst>
              </a:tr>
              <a:tr h="370880">
                <a:tc>
                  <a:txBody>
                    <a:bodyPr/>
                    <a:lstStyle/>
                    <a:p>
                      <a:r>
                        <a:rPr lang="en-US" sz="1800" dirty="0">
                          <a:latin typeface="Times New Roman" pitchFamily="18" charset="0"/>
                          <a:cs typeface="Times New Roman" pitchFamily="18" charset="0"/>
                        </a:rPr>
                        <a:t>5 yr OS</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96,4%</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96,3%</a:t>
                      </a:r>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4"/>
                  </a:ext>
                </a:extLst>
              </a:tr>
              <a:tr h="370880">
                <a:tc>
                  <a:txBody>
                    <a:bodyPr/>
                    <a:lstStyle/>
                    <a:p>
                      <a:r>
                        <a:rPr lang="en-US" sz="1800" dirty="0">
                          <a:latin typeface="Times New Roman" pitchFamily="18" charset="0"/>
                          <a:cs typeface="Times New Roman" pitchFamily="18" charset="0"/>
                        </a:rPr>
                        <a:t>p valor</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0,317</a:t>
                      </a:r>
                      <a:endParaRPr lang="pt-BR" sz="1800" dirty="0">
                        <a:latin typeface="Times New Roman" pitchFamily="18" charset="0"/>
                        <a:cs typeface="Times New Roman" pitchFamily="18" charset="0"/>
                      </a:endParaRPr>
                    </a:p>
                  </a:txBody>
                  <a:tcPr marT="45725" marB="45725"/>
                </a:tc>
                <a:tc>
                  <a:txBody>
                    <a:bodyPr/>
                    <a:lstStyle/>
                    <a:p>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5"/>
                  </a:ext>
                </a:extLst>
              </a:tr>
              <a:tr h="370880">
                <a:tc>
                  <a:txBody>
                    <a:bodyPr/>
                    <a:lstStyle/>
                    <a:p>
                      <a:r>
                        <a:rPr lang="en-US" sz="1800" dirty="0">
                          <a:latin typeface="Times New Roman" pitchFamily="18" charset="0"/>
                          <a:cs typeface="Times New Roman" pitchFamily="18" charset="0"/>
                        </a:rPr>
                        <a:t>5 yr RFS</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92,9%</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94,7%</a:t>
                      </a:r>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6"/>
                  </a:ext>
                </a:extLst>
              </a:tr>
              <a:tr h="370880">
                <a:tc>
                  <a:txBody>
                    <a:bodyPr/>
                    <a:lstStyle/>
                    <a:p>
                      <a:r>
                        <a:rPr lang="en-US" sz="1800" dirty="0">
                          <a:latin typeface="Times New Roman" pitchFamily="18" charset="0"/>
                          <a:cs typeface="Times New Roman" pitchFamily="18" charset="0"/>
                        </a:rPr>
                        <a:t>p</a:t>
                      </a:r>
                      <a:endParaRPr lang="pt-BR" sz="1800" dirty="0">
                        <a:latin typeface="Times New Roman" pitchFamily="18" charset="0"/>
                        <a:cs typeface="Times New Roman" pitchFamily="18" charset="0"/>
                      </a:endParaRPr>
                    </a:p>
                  </a:txBody>
                  <a:tcPr marT="45725" marB="45725"/>
                </a:tc>
                <a:tc>
                  <a:txBody>
                    <a:bodyPr/>
                    <a:lstStyle/>
                    <a:p>
                      <a:r>
                        <a:rPr lang="en-US" sz="1800" dirty="0">
                          <a:latin typeface="Times New Roman" pitchFamily="18" charset="0"/>
                          <a:cs typeface="Times New Roman" pitchFamily="18" charset="0"/>
                        </a:rPr>
                        <a:t>0,368</a:t>
                      </a:r>
                      <a:endParaRPr lang="pt-BR" sz="1800" dirty="0">
                        <a:latin typeface="Times New Roman" pitchFamily="18" charset="0"/>
                        <a:cs typeface="Times New Roman" pitchFamily="18" charset="0"/>
                      </a:endParaRPr>
                    </a:p>
                  </a:txBody>
                  <a:tcPr marT="45725" marB="45725"/>
                </a:tc>
                <a:tc>
                  <a:txBody>
                    <a:bodyPr/>
                    <a:lstStyle/>
                    <a:p>
                      <a:endParaRPr lang="pt-BR" sz="1800" dirty="0">
                        <a:latin typeface="Times New Roman" pitchFamily="18" charset="0"/>
                        <a:cs typeface="Times New Roman" pitchFamily="18" charset="0"/>
                      </a:endParaRPr>
                    </a:p>
                  </a:txBody>
                  <a:tcPr marT="45725" marB="45725"/>
                </a:tc>
                <a:extLst>
                  <a:ext uri="{0D108BD9-81ED-4DB2-BD59-A6C34878D82A}">
                    <a16:rowId xmlns:a16="http://schemas.microsoft.com/office/drawing/2014/main" xmlns="" val="10007"/>
                  </a:ext>
                </a:extLst>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2"/>
          <a:srcRect/>
          <a:stretch>
            <a:fillRect/>
          </a:stretch>
        </p:blipFill>
        <p:spPr bwMode="auto">
          <a:xfrm>
            <a:off x="7286625" y="1428750"/>
            <a:ext cx="1290638" cy="857250"/>
          </a:xfrm>
          <a:prstGeom prst="rect">
            <a:avLst/>
          </a:prstGeom>
          <a:noFill/>
          <a:ln w="9525">
            <a:noFill/>
            <a:miter lim="800000"/>
            <a:headEnd/>
            <a:tailEnd/>
          </a:ln>
        </p:spPr>
      </p:pic>
      <p:sp>
        <p:nvSpPr>
          <p:cNvPr id="18435" name="CaixaDeTexto 2"/>
          <p:cNvSpPr txBox="1">
            <a:spLocks noChangeArrowheads="1"/>
          </p:cNvSpPr>
          <p:nvPr/>
        </p:nvSpPr>
        <p:spPr bwMode="auto">
          <a:xfrm>
            <a:off x="571500" y="2428875"/>
            <a:ext cx="3489325" cy="307975"/>
          </a:xfrm>
          <a:prstGeom prst="rect">
            <a:avLst/>
          </a:prstGeom>
          <a:noFill/>
          <a:ln w="9525">
            <a:noFill/>
            <a:miter lim="800000"/>
            <a:headEnd/>
            <a:tailEnd/>
          </a:ln>
        </p:spPr>
        <p:txBody>
          <a:bodyPr wrap="none">
            <a:spAutoFit/>
          </a:bodyPr>
          <a:lstStyle/>
          <a:p>
            <a:r>
              <a:rPr lang="en-US" altLang="pt-BR" sz="1400"/>
              <a:t>Kim H-H et al. Ann Surg 2010 / JCO 2016</a:t>
            </a:r>
            <a:endParaRPr lang="pt-BR" altLang="pt-BR" sz="1400"/>
          </a:p>
        </p:txBody>
      </p:sp>
      <p:pic>
        <p:nvPicPr>
          <p:cNvPr id="18436" name="Picture 2"/>
          <p:cNvPicPr>
            <a:picLocks noChangeAspect="1" noChangeArrowheads="1"/>
          </p:cNvPicPr>
          <p:nvPr/>
        </p:nvPicPr>
        <p:blipFill>
          <a:blip r:embed="rId3"/>
          <a:srcRect/>
          <a:stretch>
            <a:fillRect/>
          </a:stretch>
        </p:blipFill>
        <p:spPr bwMode="auto">
          <a:xfrm>
            <a:off x="571500" y="928688"/>
            <a:ext cx="6429375" cy="1512887"/>
          </a:xfrm>
          <a:prstGeom prst="rect">
            <a:avLst/>
          </a:prstGeom>
          <a:noFill/>
          <a:ln w="9525">
            <a:noFill/>
            <a:miter lim="800000"/>
            <a:headEnd/>
            <a:tailEnd/>
          </a:ln>
        </p:spPr>
      </p:pic>
      <p:pic>
        <p:nvPicPr>
          <p:cNvPr id="18437" name="Picture 3"/>
          <p:cNvPicPr>
            <a:picLocks noChangeAspect="1" noChangeArrowheads="1"/>
          </p:cNvPicPr>
          <p:nvPr/>
        </p:nvPicPr>
        <p:blipFill>
          <a:blip r:embed="rId4"/>
          <a:srcRect/>
          <a:stretch>
            <a:fillRect/>
          </a:stretch>
        </p:blipFill>
        <p:spPr bwMode="auto">
          <a:xfrm>
            <a:off x="290513" y="3286125"/>
            <a:ext cx="8496300" cy="2576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7690D9F-D778-480C-AE36-753E55190B1A}"/>
              </a:ext>
            </a:extLst>
          </p:cNvPr>
          <p:cNvSpPr>
            <a:spLocks noGrp="1"/>
          </p:cNvSpPr>
          <p:nvPr>
            <p:ph type="title"/>
          </p:nvPr>
        </p:nvSpPr>
        <p:spPr>
          <a:xfrm>
            <a:off x="457200" y="838200"/>
            <a:ext cx="8229600" cy="636588"/>
          </a:xfrm>
        </p:spPr>
        <p:txBody>
          <a:bodyPr>
            <a:normAutofit fontScale="90000"/>
          </a:bodyPr>
          <a:lstStyle/>
          <a:p>
            <a:pPr eaLnBrk="1" hangingPunct="1">
              <a:defRPr/>
            </a:pPr>
            <a:r>
              <a:rPr lang="pt-BR" altLang="pt-BR" sz="4500"/>
              <a:t>KLASS 02</a:t>
            </a:r>
          </a:p>
        </p:txBody>
      </p:sp>
      <p:sp>
        <p:nvSpPr>
          <p:cNvPr id="3" name="Espaço Reservado para Conteúdo 2">
            <a:extLst>
              <a:ext uri="{FF2B5EF4-FFF2-40B4-BE49-F238E27FC236}">
                <a16:creationId xmlns:a16="http://schemas.microsoft.com/office/drawing/2014/main" xmlns="" id="{3ED7651A-7725-4D1C-9C03-73AE32ADB107}"/>
              </a:ext>
            </a:extLst>
          </p:cNvPr>
          <p:cNvSpPr>
            <a:spLocks noGrp="1"/>
          </p:cNvSpPr>
          <p:nvPr>
            <p:ph idx="1"/>
          </p:nvPr>
        </p:nvSpPr>
        <p:spPr>
          <a:xfrm>
            <a:off x="285750" y="1700213"/>
            <a:ext cx="8572500" cy="4624387"/>
          </a:xfrm>
        </p:spPr>
        <p:txBody>
          <a:bodyPr>
            <a:normAutofit/>
          </a:bodyPr>
          <a:lstStyle/>
          <a:p>
            <a:pPr marL="274320" indent="-274320" eaLnBrk="1" fontAlgn="auto" hangingPunct="1">
              <a:spcAft>
                <a:spcPts val="0"/>
              </a:spcAft>
              <a:buClr>
                <a:schemeClr val="accent3"/>
              </a:buClr>
              <a:buFont typeface="Wingdings 2"/>
              <a:buChar char=""/>
              <a:defRPr/>
            </a:pPr>
            <a:r>
              <a:rPr lang="pt-BR" dirty="0">
                <a:latin typeface="Times New Roman" pitchFamily="18" charset="0"/>
                <a:cs typeface="Times New Roman" pitchFamily="18" charset="0"/>
              </a:rPr>
              <a:t>RCT / </a:t>
            </a:r>
            <a:r>
              <a:rPr lang="pt-BR" dirty="0" err="1">
                <a:latin typeface="Times New Roman" pitchFamily="18" charset="0"/>
                <a:cs typeface="Times New Roman" pitchFamily="18" charset="0"/>
              </a:rPr>
              <a:t>advanced</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gastric</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cancer</a:t>
            </a:r>
            <a:r>
              <a:rPr lang="pt-BR" dirty="0">
                <a:latin typeface="Times New Roman" pitchFamily="18" charset="0"/>
                <a:cs typeface="Times New Roman" pitchFamily="18" charset="0"/>
              </a:rPr>
              <a:t> (KLASS 01: VLP STG = safe </a:t>
            </a:r>
            <a:r>
              <a:rPr lang="pt-BR" dirty="0" err="1">
                <a:latin typeface="Times New Roman" pitchFamily="18" charset="0"/>
                <a:cs typeface="Times New Roman" pitchFamily="18" charset="0"/>
              </a:rPr>
              <a:t>procedure</a:t>
            </a:r>
            <a:r>
              <a:rPr lang="pt-BR" dirty="0">
                <a:latin typeface="Times New Roman" pitchFamily="18" charset="0"/>
                <a:cs typeface="Times New Roman" pitchFamily="18" charset="0"/>
              </a:rPr>
              <a:t> in </a:t>
            </a:r>
            <a:r>
              <a:rPr lang="pt-BR" dirty="0" err="1">
                <a:latin typeface="Times New Roman" pitchFamily="18" charset="0"/>
                <a:cs typeface="Times New Roman" pitchFamily="18" charset="0"/>
              </a:rPr>
              <a:t>early</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cancer</a:t>
            </a:r>
            <a:r>
              <a:rPr lang="pt-BR" dirty="0">
                <a:latin typeface="Times New Roman" pitchFamily="18" charset="0"/>
                <a:cs typeface="Times New Roman" pitchFamily="18" charset="0"/>
              </a:rPr>
              <a:t>)</a:t>
            </a:r>
          </a:p>
          <a:p>
            <a:pPr marL="274320" indent="-274320" eaLnBrk="1" fontAlgn="auto" hangingPunct="1">
              <a:spcAft>
                <a:spcPts val="0"/>
              </a:spcAft>
              <a:buClr>
                <a:schemeClr val="accent3"/>
              </a:buClr>
              <a:buFont typeface="Wingdings 2"/>
              <a:buChar char=""/>
              <a:defRPr/>
            </a:pPr>
            <a:r>
              <a:rPr lang="pt-BR" dirty="0">
                <a:latin typeface="Times New Roman" pitchFamily="18" charset="0"/>
                <a:cs typeface="Times New Roman" pitchFamily="18" charset="0"/>
              </a:rPr>
              <a:t>1050 </a:t>
            </a:r>
            <a:r>
              <a:rPr lang="pt-BR" dirty="0" err="1">
                <a:latin typeface="Times New Roman" pitchFamily="18" charset="0"/>
                <a:cs typeface="Times New Roman" pitchFamily="18" charset="0"/>
              </a:rPr>
              <a:t>pts</a:t>
            </a:r>
            <a:r>
              <a:rPr lang="pt-BR" dirty="0">
                <a:latin typeface="Times New Roman" pitchFamily="18" charset="0"/>
                <a:cs typeface="Times New Roman" pitchFamily="18" charset="0"/>
              </a:rPr>
              <a:t> </a:t>
            </a:r>
          </a:p>
          <a:p>
            <a:pPr marL="274320" indent="-274320" eaLnBrk="1" fontAlgn="auto" hangingPunct="1">
              <a:spcAft>
                <a:spcPts val="0"/>
              </a:spcAft>
              <a:buClr>
                <a:schemeClr val="accent3"/>
              </a:buClr>
              <a:buFont typeface="Wingdings 2"/>
              <a:buChar char=""/>
              <a:defRPr/>
            </a:pPr>
            <a:r>
              <a:rPr lang="pt-BR" dirty="0">
                <a:latin typeface="Times New Roman" pitchFamily="18" charset="0"/>
                <a:cs typeface="Times New Roman" pitchFamily="18" charset="0"/>
              </a:rPr>
              <a:t>D2 VLP STG  </a:t>
            </a:r>
            <a:r>
              <a:rPr lang="pt-BR" i="1" dirty="0" err="1">
                <a:latin typeface="Times New Roman" pitchFamily="18" charset="0"/>
                <a:cs typeface="Times New Roman" pitchFamily="18" charset="0"/>
              </a:rPr>
              <a:t>vs</a:t>
            </a:r>
            <a:r>
              <a:rPr lang="pt-BR" dirty="0">
                <a:latin typeface="Times New Roman" pitchFamily="18" charset="0"/>
                <a:cs typeface="Times New Roman" pitchFamily="18" charset="0"/>
              </a:rPr>
              <a:t>  D2 OPEN STG</a:t>
            </a:r>
          </a:p>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Limphadenectomy</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on</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stations</a:t>
            </a:r>
            <a:r>
              <a:rPr lang="pt-BR" dirty="0">
                <a:latin typeface="Times New Roman" pitchFamily="18" charset="0"/>
                <a:cs typeface="Times New Roman" pitchFamily="18" charset="0"/>
              </a:rPr>
              <a:t> 4sb </a:t>
            </a:r>
            <a:r>
              <a:rPr lang="pt-BR" dirty="0" err="1">
                <a:latin typeface="Times New Roman" pitchFamily="18" charset="0"/>
                <a:cs typeface="Times New Roman" pitchFamily="18" charset="0"/>
              </a:rPr>
              <a:t>and</a:t>
            </a:r>
            <a:r>
              <a:rPr lang="pt-BR" dirty="0">
                <a:latin typeface="Times New Roman" pitchFamily="18" charset="0"/>
                <a:cs typeface="Times New Roman" pitchFamily="18" charset="0"/>
              </a:rPr>
              <a:t> 4d!!!</a:t>
            </a:r>
          </a:p>
          <a:p>
            <a:pPr marL="274320" indent="-274320" eaLnBrk="1" fontAlgn="auto" hangingPunct="1">
              <a:spcAft>
                <a:spcPts val="0"/>
              </a:spcAft>
              <a:buClr>
                <a:schemeClr val="accent3"/>
              </a:buClr>
              <a:buFont typeface="Wingdings 2"/>
              <a:buChar char=""/>
              <a:defRPr/>
            </a:pPr>
            <a:r>
              <a:rPr lang="pt-BR" b="1" dirty="0" err="1">
                <a:solidFill>
                  <a:srgbClr val="00B0F0"/>
                </a:solidFill>
                <a:latin typeface="Times New Roman" pitchFamily="18" charset="0"/>
                <a:cs typeface="Times New Roman" pitchFamily="18" charset="0"/>
              </a:rPr>
              <a:t>Primary</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Endpoint</a:t>
            </a:r>
            <a:r>
              <a:rPr lang="pt-BR" b="1" dirty="0">
                <a:solidFill>
                  <a:srgbClr val="00B0F0"/>
                </a:solidFill>
                <a:latin typeface="Times New Roman" pitchFamily="18" charset="0"/>
                <a:cs typeface="Times New Roman" pitchFamily="18" charset="0"/>
              </a:rPr>
              <a:t> : 3 </a:t>
            </a:r>
            <a:r>
              <a:rPr lang="pt-BR" b="1" dirty="0" err="1">
                <a:solidFill>
                  <a:srgbClr val="00B0F0"/>
                </a:solidFill>
                <a:latin typeface="Times New Roman" pitchFamily="18" charset="0"/>
                <a:cs typeface="Times New Roman" pitchFamily="18" charset="0"/>
              </a:rPr>
              <a:t>yr</a:t>
            </a:r>
            <a:r>
              <a:rPr lang="pt-BR" b="1" dirty="0">
                <a:solidFill>
                  <a:srgbClr val="00B0F0"/>
                </a:solidFill>
                <a:latin typeface="Times New Roman" pitchFamily="18" charset="0"/>
                <a:cs typeface="Times New Roman" pitchFamily="18" charset="0"/>
              </a:rPr>
              <a:t> OS</a:t>
            </a:r>
          </a:p>
          <a:p>
            <a:pPr marL="274320" indent="-274320" eaLnBrk="1" fontAlgn="auto" hangingPunct="1">
              <a:spcAft>
                <a:spcPts val="0"/>
              </a:spcAft>
              <a:buClr>
                <a:schemeClr val="accent3"/>
              </a:buClr>
              <a:buFont typeface="Wingdings 2"/>
              <a:buChar char=""/>
              <a:defRPr/>
            </a:pPr>
            <a:r>
              <a:rPr lang="pt-BR" dirty="0" err="1">
                <a:latin typeface="Times New Roman" pitchFamily="18" charset="0"/>
                <a:cs typeface="Times New Roman" pitchFamily="18" charset="0"/>
              </a:rPr>
              <a:t>Surgical</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quality</a:t>
            </a:r>
            <a:r>
              <a:rPr lang="pt-BR" dirty="0">
                <a:latin typeface="Times New Roman" pitchFamily="18" charset="0"/>
                <a:cs typeface="Times New Roman" pitchFamily="18" charset="0"/>
              </a:rPr>
              <a:t>:</a:t>
            </a:r>
          </a:p>
          <a:p>
            <a:pPr marL="640080" lvl="1" indent="-246888" eaLnBrk="1" fontAlgn="auto" hangingPunct="1">
              <a:spcAft>
                <a:spcPts val="0"/>
              </a:spcAft>
              <a:buFont typeface="Wingdings 2"/>
              <a:buChar char=""/>
              <a:defRPr/>
            </a:pPr>
            <a:r>
              <a:rPr lang="pt-BR" dirty="0" err="1">
                <a:latin typeface="Times New Roman" pitchFamily="18" charset="0"/>
                <a:cs typeface="Times New Roman" pitchFamily="18" charset="0"/>
              </a:rPr>
              <a:t>Surgeon</a:t>
            </a:r>
            <a:r>
              <a:rPr lang="pt-BR" dirty="0">
                <a:latin typeface="Times New Roman" pitchFamily="18" charset="0"/>
                <a:cs typeface="Times New Roman" pitchFamily="18" charset="0"/>
              </a:rPr>
              <a:t>: &gt; 50 VLP </a:t>
            </a:r>
            <a:r>
              <a:rPr lang="pt-BR" dirty="0" err="1">
                <a:latin typeface="Times New Roman" pitchFamily="18" charset="0"/>
                <a:cs typeface="Times New Roman" pitchFamily="18" charset="0"/>
              </a:rPr>
              <a:t>gastrectomies</a:t>
            </a:r>
            <a:endParaRPr lang="pt-BR"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pt-BR" dirty="0">
                <a:latin typeface="Times New Roman" pitchFamily="18" charset="0"/>
                <a:cs typeface="Times New Roman" pitchFamily="18" charset="0"/>
              </a:rPr>
              <a:t>Hospital: &gt; 80 </a:t>
            </a:r>
            <a:r>
              <a:rPr lang="pt-BR" dirty="0" err="1">
                <a:latin typeface="Times New Roman" pitchFamily="18" charset="0"/>
                <a:cs typeface="Times New Roman" pitchFamily="18" charset="0"/>
              </a:rPr>
              <a:t>gastrectomies</a:t>
            </a:r>
            <a:r>
              <a:rPr lang="pt-BR" dirty="0">
                <a:latin typeface="Times New Roman" pitchFamily="18" charset="0"/>
                <a:cs typeface="Times New Roman" pitchFamily="18" charset="0"/>
              </a:rPr>
              <a:t> / </a:t>
            </a:r>
            <a:r>
              <a:rPr lang="pt-BR" dirty="0" err="1">
                <a:latin typeface="Times New Roman" pitchFamily="18" charset="0"/>
                <a:cs typeface="Times New Roman" pitchFamily="18" charset="0"/>
              </a:rPr>
              <a:t>year</a:t>
            </a:r>
            <a:endParaRPr lang="pt-BR" dirty="0">
              <a:latin typeface="Times New Roman" pitchFamily="18" charset="0"/>
              <a:cs typeface="Times New Roman" pitchFamily="18" charset="0"/>
            </a:endParaRPr>
          </a:p>
          <a:p>
            <a:pPr marL="393192" lvl="1" indent="0" eaLnBrk="1" fontAlgn="auto" hangingPunct="1">
              <a:spcAft>
                <a:spcPts val="0"/>
              </a:spcAft>
              <a:buFont typeface="Wingdings 2"/>
              <a:buNone/>
              <a:defRPr/>
            </a:pPr>
            <a:endParaRPr lang="pt-BR" dirty="0"/>
          </a:p>
        </p:txBody>
      </p:sp>
      <p:pic>
        <p:nvPicPr>
          <p:cNvPr id="19460" name="Picture 3"/>
          <p:cNvPicPr>
            <a:picLocks noChangeAspect="1" noChangeArrowheads="1"/>
          </p:cNvPicPr>
          <p:nvPr/>
        </p:nvPicPr>
        <p:blipFill>
          <a:blip r:embed="rId2"/>
          <a:srcRect/>
          <a:stretch>
            <a:fillRect/>
          </a:stretch>
        </p:blipFill>
        <p:spPr bwMode="auto">
          <a:xfrm>
            <a:off x="2693988" y="765175"/>
            <a:ext cx="1082675" cy="719138"/>
          </a:xfrm>
          <a:prstGeom prst="rect">
            <a:avLst/>
          </a:prstGeom>
          <a:noFill/>
          <a:ln w="9525">
            <a:noFill/>
            <a:miter lim="800000"/>
            <a:headEnd/>
            <a:tailEnd/>
          </a:ln>
        </p:spPr>
      </p:pic>
      <p:sp>
        <p:nvSpPr>
          <p:cNvPr id="19461" name="Rectangle 5"/>
          <p:cNvSpPr>
            <a:spLocks noGrp="1"/>
          </p:cNvSpPr>
          <p:nvPr>
            <p:ph type="body" idx="4294967295"/>
          </p:nvPr>
        </p:nvSpPr>
        <p:spPr>
          <a:xfrm>
            <a:off x="-457200" y="6248400"/>
            <a:ext cx="152400" cy="228600"/>
          </a:xfrm>
        </p:spPr>
        <p:txBody>
          <a:bodyPr/>
          <a:lstStyle/>
          <a:p>
            <a:pPr eaLnBrk="1" hangingPunct="1">
              <a:lnSpc>
                <a:spcPct val="90000"/>
              </a:lnSpc>
            </a:pPr>
            <a:endParaRPr lang="pt-BR" altLang="pt-BR" sz="2200" smtClean="0"/>
          </a:p>
        </p:txBody>
      </p:sp>
      <p:sp>
        <p:nvSpPr>
          <p:cNvPr id="19462" name="CaixaDeTexto 9"/>
          <p:cNvSpPr txBox="1">
            <a:spLocks noChangeArrowheads="1"/>
          </p:cNvSpPr>
          <p:nvPr/>
        </p:nvSpPr>
        <p:spPr bwMode="auto">
          <a:xfrm>
            <a:off x="4427538" y="1017588"/>
            <a:ext cx="2154237" cy="307975"/>
          </a:xfrm>
          <a:prstGeom prst="rect">
            <a:avLst/>
          </a:prstGeom>
          <a:noFill/>
          <a:ln w="9525">
            <a:noFill/>
            <a:miter lim="800000"/>
            <a:headEnd/>
            <a:tailEnd/>
          </a:ln>
        </p:spPr>
        <p:txBody>
          <a:bodyPr wrap="none">
            <a:spAutoFit/>
          </a:bodyPr>
          <a:lstStyle/>
          <a:p>
            <a:r>
              <a:rPr lang="pt-BR" altLang="pt-BR" sz="1400"/>
              <a:t>Lee et al. Ann Surg 2019</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Grp="1"/>
          </p:cNvSpPr>
          <p:nvPr>
            <p:ph type="body" idx="4294967295"/>
          </p:nvPr>
        </p:nvSpPr>
        <p:spPr>
          <a:xfrm>
            <a:off x="-457200" y="6248400"/>
            <a:ext cx="152400" cy="228600"/>
          </a:xfrm>
        </p:spPr>
        <p:txBody>
          <a:bodyPr/>
          <a:lstStyle/>
          <a:p>
            <a:pPr eaLnBrk="1" hangingPunct="1">
              <a:lnSpc>
                <a:spcPct val="90000"/>
              </a:lnSpc>
            </a:pPr>
            <a:endParaRPr lang="pt-BR" altLang="pt-BR" sz="2200" smtClean="0"/>
          </a:p>
        </p:txBody>
      </p:sp>
      <p:pic>
        <p:nvPicPr>
          <p:cNvPr id="20483" name="Picture 3"/>
          <p:cNvPicPr>
            <a:picLocks noChangeAspect="1" noChangeArrowheads="1"/>
          </p:cNvPicPr>
          <p:nvPr/>
        </p:nvPicPr>
        <p:blipFill>
          <a:blip r:embed="rId2"/>
          <a:srcRect/>
          <a:stretch>
            <a:fillRect/>
          </a:stretch>
        </p:blipFill>
        <p:spPr bwMode="auto">
          <a:xfrm>
            <a:off x="7715250" y="1071563"/>
            <a:ext cx="1082675" cy="719137"/>
          </a:xfrm>
          <a:prstGeom prst="rect">
            <a:avLst/>
          </a:prstGeom>
          <a:noFill/>
          <a:ln w="9525">
            <a:noFill/>
            <a:miter lim="800000"/>
            <a:headEnd/>
            <a:tailEnd/>
          </a:ln>
        </p:spPr>
      </p:pic>
      <p:pic>
        <p:nvPicPr>
          <p:cNvPr id="20484" name="Picture 6"/>
          <p:cNvPicPr>
            <a:picLocks noGrp="1" noChangeAspect="1" noChangeArrowheads="1"/>
          </p:cNvPicPr>
          <p:nvPr>
            <p:ph idx="1"/>
          </p:nvPr>
        </p:nvPicPr>
        <p:blipFill>
          <a:blip r:embed="rId3"/>
          <a:srcRect/>
          <a:stretch>
            <a:fillRect/>
          </a:stretch>
        </p:blipFill>
        <p:spPr>
          <a:xfrm>
            <a:off x="357188" y="2643188"/>
            <a:ext cx="8347075" cy="3714750"/>
          </a:xfrm>
          <a:noFill/>
        </p:spPr>
      </p:pic>
      <p:pic>
        <p:nvPicPr>
          <p:cNvPr id="20485" name="Picture 7"/>
          <p:cNvPicPr>
            <a:picLocks noChangeAspect="1" noChangeArrowheads="1"/>
          </p:cNvPicPr>
          <p:nvPr/>
        </p:nvPicPr>
        <p:blipFill>
          <a:blip r:embed="rId4"/>
          <a:srcRect/>
          <a:stretch>
            <a:fillRect/>
          </a:stretch>
        </p:blipFill>
        <p:spPr bwMode="auto">
          <a:xfrm>
            <a:off x="714375" y="857250"/>
            <a:ext cx="6708775" cy="1157288"/>
          </a:xfrm>
          <a:prstGeom prst="rect">
            <a:avLst/>
          </a:prstGeom>
          <a:noFill/>
          <a:ln w="9525">
            <a:noFill/>
            <a:miter lim="800000"/>
            <a:headEnd/>
            <a:tailEnd/>
          </a:ln>
        </p:spPr>
      </p:pic>
      <p:sp>
        <p:nvSpPr>
          <p:cNvPr id="20486" name="CaixaDeTexto 9"/>
          <p:cNvSpPr txBox="1">
            <a:spLocks noChangeArrowheads="1"/>
          </p:cNvSpPr>
          <p:nvPr/>
        </p:nvSpPr>
        <p:spPr bwMode="auto">
          <a:xfrm>
            <a:off x="1857375" y="1928813"/>
            <a:ext cx="2154238" cy="307975"/>
          </a:xfrm>
          <a:prstGeom prst="rect">
            <a:avLst/>
          </a:prstGeom>
          <a:noFill/>
          <a:ln w="9525">
            <a:noFill/>
            <a:miter lim="800000"/>
            <a:headEnd/>
            <a:tailEnd/>
          </a:ln>
        </p:spPr>
        <p:txBody>
          <a:bodyPr wrap="none">
            <a:spAutoFit/>
          </a:bodyPr>
          <a:lstStyle/>
          <a:p>
            <a:r>
              <a:rPr lang="pt-BR" altLang="pt-BR" sz="1400"/>
              <a:t>Lee et al. Ann Surg 2019</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p:cNvSpPr>
          <p:nvPr>
            <p:ph type="body" idx="4294967295"/>
          </p:nvPr>
        </p:nvSpPr>
        <p:spPr>
          <a:xfrm>
            <a:off x="-457200" y="6248400"/>
            <a:ext cx="152400" cy="228600"/>
          </a:xfrm>
        </p:spPr>
        <p:txBody>
          <a:bodyPr/>
          <a:lstStyle/>
          <a:p>
            <a:pPr eaLnBrk="1" hangingPunct="1">
              <a:lnSpc>
                <a:spcPct val="90000"/>
              </a:lnSpc>
            </a:pPr>
            <a:endParaRPr lang="pt-BR" altLang="pt-BR" sz="2200" smtClean="0"/>
          </a:p>
        </p:txBody>
      </p:sp>
      <p:pic>
        <p:nvPicPr>
          <p:cNvPr id="21507" name="Picture 3"/>
          <p:cNvPicPr>
            <a:picLocks noChangeAspect="1" noChangeArrowheads="1"/>
          </p:cNvPicPr>
          <p:nvPr/>
        </p:nvPicPr>
        <p:blipFill>
          <a:blip r:embed="rId2"/>
          <a:srcRect/>
          <a:stretch>
            <a:fillRect/>
          </a:stretch>
        </p:blipFill>
        <p:spPr bwMode="auto">
          <a:xfrm>
            <a:off x="7715250" y="1071563"/>
            <a:ext cx="1082675" cy="719137"/>
          </a:xfrm>
          <a:prstGeom prst="rect">
            <a:avLst/>
          </a:prstGeom>
          <a:noFill/>
          <a:ln w="9525">
            <a:noFill/>
            <a:miter lim="800000"/>
            <a:headEnd/>
            <a:tailEnd/>
          </a:ln>
        </p:spPr>
      </p:pic>
      <p:pic>
        <p:nvPicPr>
          <p:cNvPr id="21508" name="Picture 7"/>
          <p:cNvPicPr>
            <a:picLocks noChangeAspect="1" noChangeArrowheads="1"/>
          </p:cNvPicPr>
          <p:nvPr/>
        </p:nvPicPr>
        <p:blipFill>
          <a:blip r:embed="rId3"/>
          <a:srcRect/>
          <a:stretch>
            <a:fillRect/>
          </a:stretch>
        </p:blipFill>
        <p:spPr bwMode="auto">
          <a:xfrm>
            <a:off x="714375" y="857250"/>
            <a:ext cx="6708775" cy="1157288"/>
          </a:xfrm>
          <a:prstGeom prst="rect">
            <a:avLst/>
          </a:prstGeom>
          <a:noFill/>
          <a:ln w="9525">
            <a:noFill/>
            <a:miter lim="800000"/>
            <a:headEnd/>
            <a:tailEnd/>
          </a:ln>
        </p:spPr>
      </p:pic>
      <p:sp>
        <p:nvSpPr>
          <p:cNvPr id="21509" name="CaixaDeTexto 9"/>
          <p:cNvSpPr txBox="1">
            <a:spLocks noChangeArrowheads="1"/>
          </p:cNvSpPr>
          <p:nvPr/>
        </p:nvSpPr>
        <p:spPr bwMode="auto">
          <a:xfrm>
            <a:off x="1857375" y="1928813"/>
            <a:ext cx="2154238" cy="307975"/>
          </a:xfrm>
          <a:prstGeom prst="rect">
            <a:avLst/>
          </a:prstGeom>
          <a:noFill/>
          <a:ln w="9525">
            <a:noFill/>
            <a:miter lim="800000"/>
            <a:headEnd/>
            <a:tailEnd/>
          </a:ln>
        </p:spPr>
        <p:txBody>
          <a:bodyPr wrap="none">
            <a:spAutoFit/>
          </a:bodyPr>
          <a:lstStyle/>
          <a:p>
            <a:r>
              <a:rPr lang="pt-BR" altLang="pt-BR" sz="1400"/>
              <a:t>Lee et al. Ann Surg 2019</a:t>
            </a:r>
          </a:p>
        </p:txBody>
      </p:sp>
      <p:pic>
        <p:nvPicPr>
          <p:cNvPr id="21510" name="Picture 2"/>
          <p:cNvPicPr>
            <a:picLocks noChangeAspect="1" noChangeArrowheads="1"/>
          </p:cNvPicPr>
          <p:nvPr/>
        </p:nvPicPr>
        <p:blipFill>
          <a:blip r:embed="rId4"/>
          <a:srcRect/>
          <a:stretch>
            <a:fillRect/>
          </a:stretch>
        </p:blipFill>
        <p:spPr bwMode="auto">
          <a:xfrm>
            <a:off x="1071563" y="2571750"/>
            <a:ext cx="7199312" cy="4071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p:cNvSpPr>
          <p:nvPr>
            <p:ph type="body" idx="4294967295"/>
          </p:nvPr>
        </p:nvSpPr>
        <p:spPr>
          <a:xfrm>
            <a:off x="-457200" y="6248400"/>
            <a:ext cx="152400" cy="228600"/>
          </a:xfrm>
        </p:spPr>
        <p:txBody>
          <a:bodyPr/>
          <a:lstStyle/>
          <a:p>
            <a:pPr eaLnBrk="1" hangingPunct="1">
              <a:lnSpc>
                <a:spcPct val="90000"/>
              </a:lnSpc>
            </a:pPr>
            <a:endParaRPr lang="pt-BR" altLang="pt-BR" sz="2200" smtClean="0"/>
          </a:p>
        </p:txBody>
      </p:sp>
      <p:pic>
        <p:nvPicPr>
          <p:cNvPr id="22531" name="Picture 7"/>
          <p:cNvPicPr>
            <a:picLocks noChangeAspect="1" noChangeArrowheads="1"/>
          </p:cNvPicPr>
          <p:nvPr/>
        </p:nvPicPr>
        <p:blipFill>
          <a:blip r:embed="rId2"/>
          <a:srcRect/>
          <a:stretch>
            <a:fillRect/>
          </a:stretch>
        </p:blipFill>
        <p:spPr bwMode="auto">
          <a:xfrm>
            <a:off x="714375" y="857250"/>
            <a:ext cx="6708775" cy="1157288"/>
          </a:xfrm>
          <a:prstGeom prst="rect">
            <a:avLst/>
          </a:prstGeom>
          <a:noFill/>
          <a:ln w="9525">
            <a:noFill/>
            <a:miter lim="800000"/>
            <a:headEnd/>
            <a:tailEnd/>
          </a:ln>
        </p:spPr>
      </p:pic>
      <p:sp>
        <p:nvSpPr>
          <p:cNvPr id="22532" name="CaixaDeTexto 9"/>
          <p:cNvSpPr txBox="1">
            <a:spLocks noChangeArrowheads="1"/>
          </p:cNvSpPr>
          <p:nvPr/>
        </p:nvSpPr>
        <p:spPr bwMode="auto">
          <a:xfrm>
            <a:off x="1857375" y="1928813"/>
            <a:ext cx="2154238" cy="307975"/>
          </a:xfrm>
          <a:prstGeom prst="rect">
            <a:avLst/>
          </a:prstGeom>
          <a:noFill/>
          <a:ln w="9525">
            <a:noFill/>
            <a:miter lim="800000"/>
            <a:headEnd/>
            <a:tailEnd/>
          </a:ln>
        </p:spPr>
        <p:txBody>
          <a:bodyPr wrap="none">
            <a:spAutoFit/>
          </a:bodyPr>
          <a:lstStyle/>
          <a:p>
            <a:r>
              <a:rPr lang="pt-BR" altLang="pt-BR" sz="1400"/>
              <a:t>Lee et al. Ann Surg 2019</a:t>
            </a:r>
          </a:p>
        </p:txBody>
      </p:sp>
      <p:sp>
        <p:nvSpPr>
          <p:cNvPr id="22533" name="CaixaDeTexto 7"/>
          <p:cNvSpPr txBox="1">
            <a:spLocks noChangeArrowheads="1"/>
          </p:cNvSpPr>
          <p:nvPr/>
        </p:nvSpPr>
        <p:spPr bwMode="auto">
          <a:xfrm>
            <a:off x="642938" y="5000625"/>
            <a:ext cx="7858125" cy="646113"/>
          </a:xfrm>
          <a:prstGeom prst="rect">
            <a:avLst/>
          </a:prstGeom>
          <a:noFill/>
          <a:ln w="9525">
            <a:noFill/>
            <a:miter lim="800000"/>
            <a:headEnd/>
            <a:tailEnd/>
          </a:ln>
        </p:spPr>
        <p:txBody>
          <a:bodyPr>
            <a:spAutoFit/>
          </a:bodyPr>
          <a:lstStyle/>
          <a:p>
            <a:r>
              <a:rPr lang="pt-BR" altLang="pt-BR" sz="3600">
                <a:latin typeface="Times New Roman" pitchFamily="18" charset="0"/>
                <a:cs typeface="Times New Roman" pitchFamily="18" charset="0"/>
              </a:rPr>
              <a:t>D2 VLP STG = SAFE PROCEDURE !!!</a:t>
            </a:r>
          </a:p>
        </p:txBody>
      </p:sp>
      <p:pic>
        <p:nvPicPr>
          <p:cNvPr id="22534" name="Imagem 1"/>
          <p:cNvPicPr>
            <a:picLocks noChangeAspect="1"/>
          </p:cNvPicPr>
          <p:nvPr/>
        </p:nvPicPr>
        <p:blipFill>
          <a:blip r:embed="rId3"/>
          <a:srcRect/>
          <a:stretch>
            <a:fillRect/>
          </a:stretch>
        </p:blipFill>
        <p:spPr bwMode="auto">
          <a:xfrm>
            <a:off x="468313" y="3086100"/>
            <a:ext cx="8529637" cy="95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4E8E9AA-5E82-4784-B29A-AF6A2053856A}"/>
              </a:ext>
            </a:extLst>
          </p:cNvPr>
          <p:cNvSpPr>
            <a:spLocks noGrp="1"/>
          </p:cNvSpPr>
          <p:nvPr>
            <p:ph type="title"/>
          </p:nvPr>
        </p:nvSpPr>
        <p:spPr>
          <a:xfrm>
            <a:off x="214313" y="785813"/>
            <a:ext cx="8229600" cy="636587"/>
          </a:xfrm>
        </p:spPr>
        <p:txBody>
          <a:bodyPr>
            <a:normAutofit fontScale="90000"/>
          </a:bodyPr>
          <a:lstStyle/>
          <a:p>
            <a:pPr eaLnBrk="1" hangingPunct="1">
              <a:defRPr/>
            </a:pPr>
            <a:r>
              <a:rPr lang="pt-BR" altLang="pt-BR" sz="4500" dirty="0"/>
              <a:t>KLASS 02 – </a:t>
            </a:r>
            <a:r>
              <a:rPr lang="pt-BR" altLang="pt-BR" sz="4500" dirty="0" err="1"/>
              <a:t>Recurrence</a:t>
            </a:r>
            <a:r>
              <a:rPr lang="pt-BR" altLang="pt-BR" sz="4500" dirty="0"/>
              <a:t> </a:t>
            </a:r>
            <a:r>
              <a:rPr lang="pt-BR" altLang="pt-BR" sz="4500" dirty="0" err="1"/>
              <a:t>Pattern</a:t>
            </a:r>
            <a:r>
              <a:rPr lang="pt-BR" altLang="pt-BR" sz="4500" dirty="0"/>
              <a:t> </a:t>
            </a:r>
          </a:p>
        </p:txBody>
      </p:sp>
      <p:sp>
        <p:nvSpPr>
          <p:cNvPr id="23555" name="Rectangle 5"/>
          <p:cNvSpPr>
            <a:spLocks noGrp="1"/>
          </p:cNvSpPr>
          <p:nvPr>
            <p:ph type="body" idx="4294967295"/>
          </p:nvPr>
        </p:nvSpPr>
        <p:spPr>
          <a:xfrm>
            <a:off x="-457200" y="6248400"/>
            <a:ext cx="152400" cy="228600"/>
          </a:xfrm>
        </p:spPr>
        <p:txBody>
          <a:bodyPr/>
          <a:lstStyle/>
          <a:p>
            <a:pPr eaLnBrk="1" hangingPunct="1">
              <a:lnSpc>
                <a:spcPct val="90000"/>
              </a:lnSpc>
            </a:pPr>
            <a:endParaRPr lang="pt-BR" altLang="pt-BR" sz="2200" smtClean="0"/>
          </a:p>
        </p:txBody>
      </p:sp>
      <p:pic>
        <p:nvPicPr>
          <p:cNvPr id="23556" name="Picture 3"/>
          <p:cNvPicPr>
            <a:picLocks noChangeAspect="1" noChangeArrowheads="1"/>
          </p:cNvPicPr>
          <p:nvPr/>
        </p:nvPicPr>
        <p:blipFill>
          <a:blip r:embed="rId2"/>
          <a:srcRect/>
          <a:stretch>
            <a:fillRect/>
          </a:stretch>
        </p:blipFill>
        <p:spPr bwMode="auto">
          <a:xfrm>
            <a:off x="7000875" y="785813"/>
            <a:ext cx="1082675" cy="719137"/>
          </a:xfrm>
          <a:prstGeom prst="rect">
            <a:avLst/>
          </a:prstGeom>
          <a:noFill/>
          <a:ln w="9525">
            <a:noFill/>
            <a:miter lim="800000"/>
            <a:headEnd/>
            <a:tailEnd/>
          </a:ln>
        </p:spPr>
      </p:pic>
      <p:pic>
        <p:nvPicPr>
          <p:cNvPr id="23557" name="Espaço Reservado para Conteúdo 7" descr="FOTO 1.jpg"/>
          <p:cNvPicPr>
            <a:picLocks noGrp="1" noChangeAspect="1" noChangeArrowheads="1"/>
          </p:cNvPicPr>
          <p:nvPr>
            <p:ph idx="1"/>
          </p:nvPr>
        </p:nvPicPr>
        <p:blipFill>
          <a:blip r:embed="rId3"/>
          <a:srcRect/>
          <a:stretch>
            <a:fillRect/>
          </a:stretch>
        </p:blipFill>
        <p:spPr>
          <a:xfrm>
            <a:off x="995363" y="1935163"/>
            <a:ext cx="7153275" cy="4389437"/>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7EE5D7-E008-46E2-A6A4-D99B3C692C97}"/>
              </a:ext>
            </a:extLst>
          </p:cNvPr>
          <p:cNvSpPr>
            <a:spLocks noGrp="1"/>
          </p:cNvSpPr>
          <p:nvPr>
            <p:ph type="title"/>
          </p:nvPr>
        </p:nvSpPr>
        <p:spPr>
          <a:xfrm>
            <a:off x="214313" y="785813"/>
            <a:ext cx="8229600" cy="636587"/>
          </a:xfrm>
        </p:spPr>
        <p:txBody>
          <a:bodyPr>
            <a:normAutofit fontScale="90000"/>
          </a:bodyPr>
          <a:lstStyle/>
          <a:p>
            <a:pPr eaLnBrk="1" hangingPunct="1">
              <a:defRPr/>
            </a:pPr>
            <a:r>
              <a:rPr lang="pt-BR" altLang="pt-BR" sz="4500" dirty="0"/>
              <a:t>KLASS 02 – </a:t>
            </a:r>
            <a:r>
              <a:rPr lang="pt-BR" altLang="pt-BR" sz="4500" dirty="0" smtClean="0"/>
              <a:t>DFS </a:t>
            </a:r>
            <a:endParaRPr lang="pt-BR" altLang="pt-BR" sz="4500" dirty="0"/>
          </a:p>
        </p:txBody>
      </p:sp>
      <p:sp>
        <p:nvSpPr>
          <p:cNvPr id="24579" name="Rectangle 5"/>
          <p:cNvSpPr>
            <a:spLocks noGrp="1"/>
          </p:cNvSpPr>
          <p:nvPr>
            <p:ph type="body" idx="4294967295"/>
          </p:nvPr>
        </p:nvSpPr>
        <p:spPr>
          <a:xfrm>
            <a:off x="-457200" y="6248400"/>
            <a:ext cx="152400" cy="228600"/>
          </a:xfrm>
        </p:spPr>
        <p:txBody>
          <a:bodyPr/>
          <a:lstStyle/>
          <a:p>
            <a:pPr eaLnBrk="1" hangingPunct="1">
              <a:lnSpc>
                <a:spcPct val="90000"/>
              </a:lnSpc>
            </a:pPr>
            <a:endParaRPr lang="pt-BR" altLang="pt-BR" sz="2200" smtClean="0"/>
          </a:p>
        </p:txBody>
      </p:sp>
      <p:pic>
        <p:nvPicPr>
          <p:cNvPr id="24580" name="Picture 3"/>
          <p:cNvPicPr>
            <a:picLocks noChangeAspect="1" noChangeArrowheads="1"/>
          </p:cNvPicPr>
          <p:nvPr/>
        </p:nvPicPr>
        <p:blipFill>
          <a:blip r:embed="rId2"/>
          <a:srcRect/>
          <a:stretch>
            <a:fillRect/>
          </a:stretch>
        </p:blipFill>
        <p:spPr bwMode="auto">
          <a:xfrm>
            <a:off x="6357938" y="785813"/>
            <a:ext cx="1082675" cy="719137"/>
          </a:xfrm>
          <a:prstGeom prst="rect">
            <a:avLst/>
          </a:prstGeom>
          <a:noFill/>
          <a:ln w="9525">
            <a:noFill/>
            <a:miter lim="800000"/>
            <a:headEnd/>
            <a:tailEnd/>
          </a:ln>
        </p:spPr>
      </p:pic>
      <p:pic>
        <p:nvPicPr>
          <p:cNvPr id="24581" name="Espaço Reservado para Conteúdo 6" descr="FOTO 2.jpg"/>
          <p:cNvPicPr>
            <a:picLocks noGrp="1" noChangeAspect="1" noChangeArrowheads="1"/>
          </p:cNvPicPr>
          <p:nvPr>
            <p:ph idx="1"/>
          </p:nvPr>
        </p:nvPicPr>
        <p:blipFill>
          <a:blip r:embed="rId3"/>
          <a:srcRect/>
          <a:stretch>
            <a:fillRect/>
          </a:stretch>
        </p:blipFill>
        <p:spPr>
          <a:xfrm>
            <a:off x="457200" y="2011363"/>
            <a:ext cx="8229600" cy="4237037"/>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ixaDeTexto 7"/>
          <p:cNvSpPr txBox="1">
            <a:spLocks noChangeArrowheads="1"/>
          </p:cNvSpPr>
          <p:nvPr/>
        </p:nvSpPr>
        <p:spPr bwMode="auto">
          <a:xfrm>
            <a:off x="2484438" y="3022600"/>
            <a:ext cx="184150" cy="304800"/>
          </a:xfrm>
          <a:prstGeom prst="rect">
            <a:avLst/>
          </a:prstGeom>
          <a:noFill/>
          <a:ln w="9525">
            <a:noFill/>
            <a:miter lim="800000"/>
            <a:headEnd/>
            <a:tailEnd/>
          </a:ln>
        </p:spPr>
        <p:txBody>
          <a:bodyPr wrap="none">
            <a:spAutoFit/>
          </a:bodyPr>
          <a:lstStyle/>
          <a:p>
            <a:pPr eaLnBrk="1" hangingPunct="1"/>
            <a:endParaRPr lang="pt-BR" altLang="pt-BR" sz="1400" b="1">
              <a:solidFill>
                <a:srgbClr val="00B0F0"/>
              </a:solidFill>
              <a:latin typeface="Constantia" pitchFamily="18" charset="0"/>
            </a:endParaRPr>
          </a:p>
        </p:txBody>
      </p:sp>
      <p:pic>
        <p:nvPicPr>
          <p:cNvPr id="25603" name="Picture 8"/>
          <p:cNvPicPr>
            <a:picLocks noChangeAspect="1" noChangeArrowheads="1"/>
          </p:cNvPicPr>
          <p:nvPr/>
        </p:nvPicPr>
        <p:blipFill>
          <a:blip r:embed="rId2"/>
          <a:srcRect/>
          <a:stretch>
            <a:fillRect/>
          </a:stretch>
        </p:blipFill>
        <p:spPr bwMode="auto">
          <a:xfrm>
            <a:off x="3352800" y="1066800"/>
            <a:ext cx="1047750" cy="695325"/>
          </a:xfrm>
          <a:prstGeom prst="rect">
            <a:avLst/>
          </a:prstGeom>
          <a:noFill/>
          <a:ln w="9525">
            <a:noFill/>
            <a:miter lim="800000"/>
            <a:headEnd/>
            <a:tailEnd/>
          </a:ln>
        </p:spPr>
      </p:pic>
      <p:sp>
        <p:nvSpPr>
          <p:cNvPr id="25604" name="Rectangle 14"/>
          <p:cNvSpPr>
            <a:spLocks noGrp="1"/>
          </p:cNvSpPr>
          <p:nvPr>
            <p:ph type="title"/>
          </p:nvPr>
        </p:nvSpPr>
        <p:spPr>
          <a:xfrm>
            <a:off x="457200" y="704850"/>
            <a:ext cx="2667000" cy="1143000"/>
          </a:xfrm>
        </p:spPr>
        <p:txBody>
          <a:bodyPr/>
          <a:lstStyle/>
          <a:p>
            <a:pPr eaLnBrk="1" hangingPunct="1"/>
            <a:r>
              <a:rPr lang="pt-BR" altLang="pt-BR" smtClean="0"/>
              <a:t>CLASS 01</a:t>
            </a:r>
          </a:p>
        </p:txBody>
      </p:sp>
      <p:sp>
        <p:nvSpPr>
          <p:cNvPr id="25605" name="Rectangle 15"/>
          <p:cNvSpPr>
            <a:spLocks noGrp="1"/>
          </p:cNvSpPr>
          <p:nvPr>
            <p:ph type="body" idx="1"/>
          </p:nvPr>
        </p:nvSpPr>
        <p:spPr>
          <a:xfrm>
            <a:off x="457200" y="1935163"/>
            <a:ext cx="5114925" cy="2141537"/>
          </a:xfrm>
        </p:spPr>
        <p:txBody>
          <a:bodyPr/>
          <a:lstStyle/>
          <a:p>
            <a:pPr eaLnBrk="1" hangingPunct="1">
              <a:lnSpc>
                <a:spcPct val="90000"/>
              </a:lnSpc>
            </a:pPr>
            <a:r>
              <a:rPr lang="pt-BR" altLang="pt-BR" smtClean="0">
                <a:latin typeface="Times New Roman" pitchFamily="18" charset="0"/>
                <a:cs typeface="Times New Roman" pitchFamily="18" charset="0"/>
              </a:rPr>
              <a:t>Fase III</a:t>
            </a:r>
          </a:p>
          <a:p>
            <a:pPr eaLnBrk="1" hangingPunct="1">
              <a:lnSpc>
                <a:spcPct val="90000"/>
              </a:lnSpc>
            </a:pPr>
            <a:r>
              <a:rPr lang="pt-BR" altLang="pt-BR" smtClean="0">
                <a:latin typeface="Times New Roman" pitchFamily="18" charset="0"/>
                <a:cs typeface="Times New Roman" pitchFamily="18" charset="0"/>
              </a:rPr>
              <a:t>1039 pts</a:t>
            </a:r>
          </a:p>
          <a:p>
            <a:pPr eaLnBrk="1" hangingPunct="1">
              <a:lnSpc>
                <a:spcPct val="90000"/>
              </a:lnSpc>
            </a:pPr>
            <a:r>
              <a:rPr lang="pt-BR" altLang="pt-BR" smtClean="0">
                <a:latin typeface="Times New Roman" pitchFamily="18" charset="0"/>
                <a:cs typeface="Times New Roman" pitchFamily="18" charset="0"/>
              </a:rPr>
              <a:t>cT2/T3/T4a  cN0-3</a:t>
            </a:r>
          </a:p>
          <a:p>
            <a:pPr eaLnBrk="1" hangingPunct="1">
              <a:lnSpc>
                <a:spcPct val="90000"/>
              </a:lnSpc>
            </a:pPr>
            <a:r>
              <a:rPr lang="pt-BR" altLang="pt-BR" smtClean="0">
                <a:latin typeface="Times New Roman" pitchFamily="18" charset="0"/>
                <a:cs typeface="Times New Roman" pitchFamily="18" charset="0"/>
              </a:rPr>
              <a:t>D2 VLP STG  </a:t>
            </a:r>
            <a:r>
              <a:rPr lang="pt-BR" altLang="pt-BR" i="1" smtClean="0">
                <a:latin typeface="Times New Roman" pitchFamily="18" charset="0"/>
                <a:cs typeface="Times New Roman" pitchFamily="18" charset="0"/>
              </a:rPr>
              <a:t>vs </a:t>
            </a:r>
            <a:r>
              <a:rPr lang="pt-BR" altLang="pt-BR" smtClean="0">
                <a:latin typeface="Times New Roman" pitchFamily="18" charset="0"/>
                <a:cs typeface="Times New Roman" pitchFamily="18" charset="0"/>
              </a:rPr>
              <a:t> D2 OPEN STG</a:t>
            </a:r>
          </a:p>
          <a:p>
            <a:pPr eaLnBrk="1" hangingPunct="1">
              <a:lnSpc>
                <a:spcPct val="90000"/>
              </a:lnSpc>
              <a:buFont typeface="Wingdings 2" pitchFamily="18" charset="2"/>
              <a:buNone/>
            </a:pPr>
            <a:endParaRPr lang="pt-BR" altLang="pt-BR" smtClean="0"/>
          </a:p>
          <a:p>
            <a:pPr eaLnBrk="1" hangingPunct="1">
              <a:lnSpc>
                <a:spcPct val="90000"/>
              </a:lnSpc>
              <a:buFont typeface="Wingdings 2" pitchFamily="18" charset="2"/>
              <a:buNone/>
            </a:pPr>
            <a:endParaRPr lang="pt-BR" altLang="pt-BR" smtClean="0"/>
          </a:p>
        </p:txBody>
      </p:sp>
      <p:graphicFrame>
        <p:nvGraphicFramePr>
          <p:cNvPr id="2" name="Tabela 1">
            <a:extLst>
              <a:ext uri="{FF2B5EF4-FFF2-40B4-BE49-F238E27FC236}">
                <a16:creationId xmlns:a16="http://schemas.microsoft.com/office/drawing/2014/main" xmlns="" id="{94EBEC90-3E35-4849-9E7A-19B358BC85DC}"/>
              </a:ext>
            </a:extLst>
          </p:cNvPr>
          <p:cNvGraphicFramePr>
            <a:graphicFrameLocks noGrp="1"/>
          </p:cNvGraphicFramePr>
          <p:nvPr/>
        </p:nvGraphicFramePr>
        <p:xfrm>
          <a:off x="1116013" y="3933825"/>
          <a:ext cx="6696075" cy="2595563"/>
        </p:xfrm>
        <a:graphic>
          <a:graphicData uri="http://schemas.openxmlformats.org/drawingml/2006/table">
            <a:tbl>
              <a:tblPr firstRow="1" bandRow="1">
                <a:tableStyleId>{5C22544A-7EE6-4342-B048-85BDC9FD1C3A}</a:tableStyleId>
              </a:tblPr>
              <a:tblGrid>
                <a:gridCol w="2031797">
                  <a:extLst>
                    <a:ext uri="{9D8B030D-6E8A-4147-A177-3AD203B41FA5}">
                      <a16:colId xmlns:a16="http://schemas.microsoft.com/office/drawing/2014/main" xmlns="" val="20000"/>
                    </a:ext>
                  </a:extLst>
                </a:gridCol>
                <a:gridCol w="2288251">
                  <a:extLst>
                    <a:ext uri="{9D8B030D-6E8A-4147-A177-3AD203B41FA5}">
                      <a16:colId xmlns:a16="http://schemas.microsoft.com/office/drawing/2014/main" xmlns="" val="20001"/>
                    </a:ext>
                  </a:extLst>
                </a:gridCol>
                <a:gridCol w="2376027">
                  <a:extLst>
                    <a:ext uri="{9D8B030D-6E8A-4147-A177-3AD203B41FA5}">
                      <a16:colId xmlns:a16="http://schemas.microsoft.com/office/drawing/2014/main" xmlns="" val="20002"/>
                    </a:ext>
                  </a:extLst>
                </a:gridCol>
              </a:tblGrid>
              <a:tr h="370795">
                <a:tc>
                  <a:txBody>
                    <a:bodyPr/>
                    <a:lstStyle/>
                    <a:p>
                      <a:r>
                        <a:rPr lang="en-US" sz="1800" dirty="0">
                          <a:latin typeface="Times New Roman" pitchFamily="18" charset="0"/>
                          <a:cs typeface="Times New Roman" pitchFamily="18" charset="0"/>
                        </a:rPr>
                        <a:t>ASCO 2018</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err="1">
                          <a:latin typeface="Times New Roman" pitchFamily="18" charset="0"/>
                          <a:cs typeface="Times New Roman" pitchFamily="18" charset="0"/>
                        </a:rPr>
                        <a:t>Gastrectomia</a:t>
                      </a:r>
                      <a:r>
                        <a:rPr lang="en-US" sz="1800" baseline="0" dirty="0">
                          <a:latin typeface="Times New Roman" pitchFamily="18" charset="0"/>
                          <a:cs typeface="Times New Roman" pitchFamily="18" charset="0"/>
                        </a:rPr>
                        <a:t> VLP</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err="1">
                          <a:latin typeface="Times New Roman" pitchFamily="18" charset="0"/>
                          <a:cs typeface="Times New Roman" pitchFamily="18" charset="0"/>
                        </a:rPr>
                        <a:t>Gastrectomia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aberta</a:t>
                      </a:r>
                      <a:endParaRPr lang="pt-BR" sz="1800" dirty="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0"/>
                  </a:ext>
                </a:extLst>
              </a:tr>
              <a:tr h="370795">
                <a:tc>
                  <a:txBody>
                    <a:bodyPr/>
                    <a:lstStyle/>
                    <a:p>
                      <a:r>
                        <a:rPr lang="en-US" sz="1800" dirty="0">
                          <a:latin typeface="Times New Roman" pitchFamily="18" charset="0"/>
                          <a:cs typeface="Times New Roman" pitchFamily="18" charset="0"/>
                        </a:rPr>
                        <a:t>3 yr DFS</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76,5%</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77,8%</a:t>
                      </a:r>
                      <a:endParaRPr lang="pt-BR" sz="1800" dirty="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1"/>
                  </a:ext>
                </a:extLst>
              </a:tr>
              <a:tr h="370795">
                <a:tc>
                  <a:txBody>
                    <a:bodyPr/>
                    <a:lstStyle/>
                    <a:p>
                      <a:r>
                        <a:rPr lang="en-US" sz="1800" dirty="0">
                          <a:latin typeface="Times New Roman" pitchFamily="18" charset="0"/>
                          <a:cs typeface="Times New Roman" pitchFamily="18" charset="0"/>
                        </a:rPr>
                        <a:t>HR</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1,069</a:t>
                      </a:r>
                      <a:endParaRPr lang="pt-BR" sz="1800" dirty="0">
                        <a:latin typeface="Times New Roman" pitchFamily="18" charset="0"/>
                        <a:cs typeface="Times New Roman" pitchFamily="18" charset="0"/>
                      </a:endParaRPr>
                    </a:p>
                  </a:txBody>
                  <a:tcPr marL="91431" marR="91431" marT="45714" marB="45714"/>
                </a:tc>
                <a:tc>
                  <a:txBody>
                    <a:bodyPr/>
                    <a:lstStyle/>
                    <a:p>
                      <a:endParaRPr lang="pt-BR" sz="180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2"/>
                  </a:ext>
                </a:extLst>
              </a:tr>
              <a:tr h="370795">
                <a:tc>
                  <a:txBody>
                    <a:bodyPr/>
                    <a:lstStyle/>
                    <a:p>
                      <a:r>
                        <a:rPr lang="en-US" sz="1800" dirty="0">
                          <a:latin typeface="Times New Roman" pitchFamily="18" charset="0"/>
                          <a:cs typeface="Times New Roman" pitchFamily="18" charset="0"/>
                        </a:rPr>
                        <a:t>p</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NS</a:t>
                      </a:r>
                      <a:endParaRPr lang="pt-BR" sz="1800" dirty="0">
                        <a:latin typeface="Times New Roman" pitchFamily="18" charset="0"/>
                        <a:cs typeface="Times New Roman" pitchFamily="18" charset="0"/>
                      </a:endParaRPr>
                    </a:p>
                  </a:txBody>
                  <a:tcPr marL="91431" marR="91431" marT="45714" marB="45714"/>
                </a:tc>
                <a:tc>
                  <a:txBody>
                    <a:bodyPr/>
                    <a:lstStyle/>
                    <a:p>
                      <a:endParaRPr lang="pt-BR" sz="180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3"/>
                  </a:ext>
                </a:extLst>
              </a:tr>
              <a:tr h="370795">
                <a:tc>
                  <a:txBody>
                    <a:bodyPr/>
                    <a:lstStyle/>
                    <a:p>
                      <a:r>
                        <a:rPr lang="en-US" sz="1800" dirty="0">
                          <a:latin typeface="Times New Roman" pitchFamily="18" charset="0"/>
                          <a:cs typeface="Times New Roman" pitchFamily="18" charset="0"/>
                        </a:rPr>
                        <a:t>3 yr OS</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83,1%</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85,2%</a:t>
                      </a:r>
                      <a:endParaRPr lang="pt-BR" sz="1800" dirty="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4"/>
                  </a:ext>
                </a:extLst>
              </a:tr>
              <a:tr h="370795">
                <a:tc>
                  <a:txBody>
                    <a:bodyPr/>
                    <a:lstStyle/>
                    <a:p>
                      <a:r>
                        <a:rPr lang="en-US" sz="1800" dirty="0">
                          <a:latin typeface="Times New Roman" pitchFamily="18" charset="0"/>
                          <a:cs typeface="Times New Roman" pitchFamily="18" charset="0"/>
                        </a:rPr>
                        <a:t>HR</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1,162</a:t>
                      </a:r>
                      <a:endParaRPr lang="pt-BR" sz="1800" dirty="0">
                        <a:latin typeface="Times New Roman" pitchFamily="18" charset="0"/>
                        <a:cs typeface="Times New Roman" pitchFamily="18" charset="0"/>
                      </a:endParaRPr>
                    </a:p>
                  </a:txBody>
                  <a:tcPr marL="91431" marR="91431" marT="45714" marB="45714"/>
                </a:tc>
                <a:tc>
                  <a:txBody>
                    <a:bodyPr/>
                    <a:lstStyle/>
                    <a:p>
                      <a:endParaRPr lang="pt-BR" sz="180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5"/>
                  </a:ext>
                </a:extLst>
              </a:tr>
              <a:tr h="370795">
                <a:tc>
                  <a:txBody>
                    <a:bodyPr/>
                    <a:lstStyle/>
                    <a:p>
                      <a:r>
                        <a:rPr lang="en-US" sz="1800" dirty="0">
                          <a:latin typeface="Times New Roman" pitchFamily="18" charset="0"/>
                          <a:cs typeface="Times New Roman" pitchFamily="18" charset="0"/>
                        </a:rPr>
                        <a:t>p</a:t>
                      </a:r>
                      <a:endParaRPr lang="pt-BR" sz="1800" dirty="0">
                        <a:latin typeface="Times New Roman" pitchFamily="18" charset="0"/>
                        <a:cs typeface="Times New Roman" pitchFamily="18" charset="0"/>
                      </a:endParaRPr>
                    </a:p>
                  </a:txBody>
                  <a:tcPr marL="91431" marR="91431" marT="45714" marB="45714"/>
                </a:tc>
                <a:tc>
                  <a:txBody>
                    <a:bodyPr/>
                    <a:lstStyle/>
                    <a:p>
                      <a:r>
                        <a:rPr lang="en-US" sz="1800" dirty="0">
                          <a:latin typeface="Times New Roman" pitchFamily="18" charset="0"/>
                          <a:cs typeface="Times New Roman" pitchFamily="18" charset="0"/>
                        </a:rPr>
                        <a:t>NS</a:t>
                      </a:r>
                      <a:endParaRPr lang="pt-BR" sz="1800" dirty="0">
                        <a:latin typeface="Times New Roman" pitchFamily="18" charset="0"/>
                        <a:cs typeface="Times New Roman" pitchFamily="18" charset="0"/>
                      </a:endParaRPr>
                    </a:p>
                  </a:txBody>
                  <a:tcPr marL="91431" marR="91431" marT="45714" marB="45714"/>
                </a:tc>
                <a:tc>
                  <a:txBody>
                    <a:bodyPr/>
                    <a:lstStyle/>
                    <a:p>
                      <a:endParaRPr lang="pt-BR" sz="1800" dirty="0">
                        <a:latin typeface="Times New Roman" pitchFamily="18" charset="0"/>
                        <a:cs typeface="Times New Roman" pitchFamily="18" charset="0"/>
                      </a:endParaRPr>
                    </a:p>
                  </a:txBody>
                  <a:tcPr marL="91431" marR="91431" marT="45714" marB="45714"/>
                </a:tc>
                <a:extLst>
                  <a:ext uri="{0D108BD9-81ED-4DB2-BD59-A6C34878D82A}">
                    <a16:rowId xmlns:a16="http://schemas.microsoft.com/office/drawing/2014/main" xmlns="" val="10006"/>
                  </a:ext>
                </a:extLst>
              </a:tr>
            </a:tbl>
          </a:graphicData>
        </a:graphic>
      </p:graphicFrame>
      <p:sp>
        <p:nvSpPr>
          <p:cNvPr id="25640" name="CaixaDeTexto 10"/>
          <p:cNvSpPr txBox="1">
            <a:spLocks noChangeArrowheads="1"/>
          </p:cNvSpPr>
          <p:nvPr/>
        </p:nvSpPr>
        <p:spPr bwMode="auto">
          <a:xfrm>
            <a:off x="5003800" y="1276350"/>
            <a:ext cx="1689100" cy="276225"/>
          </a:xfrm>
          <a:prstGeom prst="rect">
            <a:avLst/>
          </a:prstGeom>
          <a:noFill/>
          <a:ln w="9525">
            <a:noFill/>
            <a:miter lim="800000"/>
            <a:headEnd/>
            <a:tailEnd/>
          </a:ln>
        </p:spPr>
        <p:txBody>
          <a:bodyPr wrap="none">
            <a:spAutoFit/>
          </a:bodyPr>
          <a:lstStyle/>
          <a:p>
            <a:r>
              <a:rPr lang="pt-BR" altLang="pt-BR" sz="1200"/>
              <a:t>Yu J et al, JAMA 2019</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ixaDeTexto 7"/>
          <p:cNvSpPr txBox="1">
            <a:spLocks noChangeArrowheads="1"/>
          </p:cNvSpPr>
          <p:nvPr/>
        </p:nvSpPr>
        <p:spPr bwMode="auto">
          <a:xfrm>
            <a:off x="2484438" y="3022600"/>
            <a:ext cx="184150" cy="304800"/>
          </a:xfrm>
          <a:prstGeom prst="rect">
            <a:avLst/>
          </a:prstGeom>
          <a:noFill/>
          <a:ln w="9525">
            <a:noFill/>
            <a:miter lim="800000"/>
            <a:headEnd/>
            <a:tailEnd/>
          </a:ln>
        </p:spPr>
        <p:txBody>
          <a:bodyPr wrap="none">
            <a:spAutoFit/>
          </a:bodyPr>
          <a:lstStyle/>
          <a:p>
            <a:pPr eaLnBrk="1" hangingPunct="1"/>
            <a:endParaRPr lang="pt-BR" altLang="pt-BR" sz="1400" b="1">
              <a:solidFill>
                <a:srgbClr val="00B0F0"/>
              </a:solidFill>
              <a:latin typeface="Constantia" pitchFamily="18" charset="0"/>
            </a:endParaRPr>
          </a:p>
        </p:txBody>
      </p:sp>
      <p:pic>
        <p:nvPicPr>
          <p:cNvPr id="26627" name="Picture 8"/>
          <p:cNvPicPr>
            <a:picLocks noChangeAspect="1" noChangeArrowheads="1"/>
          </p:cNvPicPr>
          <p:nvPr/>
        </p:nvPicPr>
        <p:blipFill>
          <a:blip r:embed="rId2"/>
          <a:srcRect/>
          <a:stretch>
            <a:fillRect/>
          </a:stretch>
        </p:blipFill>
        <p:spPr bwMode="auto">
          <a:xfrm>
            <a:off x="7000875" y="1143000"/>
            <a:ext cx="1143000" cy="758825"/>
          </a:xfrm>
          <a:prstGeom prst="rect">
            <a:avLst/>
          </a:prstGeom>
          <a:noFill/>
          <a:ln w="9525">
            <a:noFill/>
            <a:miter lim="800000"/>
            <a:headEnd/>
            <a:tailEnd/>
          </a:ln>
        </p:spPr>
      </p:pic>
      <p:pic>
        <p:nvPicPr>
          <p:cNvPr id="26628" name="Picture 2"/>
          <p:cNvPicPr>
            <a:picLocks noChangeAspect="1" noChangeArrowheads="1"/>
          </p:cNvPicPr>
          <p:nvPr/>
        </p:nvPicPr>
        <p:blipFill>
          <a:blip r:embed="rId3"/>
          <a:srcRect/>
          <a:stretch>
            <a:fillRect/>
          </a:stretch>
        </p:blipFill>
        <p:spPr bwMode="auto">
          <a:xfrm>
            <a:off x="357188" y="2500313"/>
            <a:ext cx="3571875" cy="3268662"/>
          </a:xfrm>
          <a:prstGeom prst="rect">
            <a:avLst/>
          </a:prstGeom>
          <a:noFill/>
          <a:ln w="9525">
            <a:noFill/>
            <a:miter lim="800000"/>
            <a:headEnd/>
            <a:tailEnd/>
          </a:ln>
        </p:spPr>
      </p:pic>
      <p:pic>
        <p:nvPicPr>
          <p:cNvPr id="26629" name="Picture 3"/>
          <p:cNvPicPr>
            <a:picLocks noChangeAspect="1" noChangeArrowheads="1"/>
          </p:cNvPicPr>
          <p:nvPr/>
        </p:nvPicPr>
        <p:blipFill>
          <a:blip r:embed="rId4"/>
          <a:srcRect/>
          <a:stretch>
            <a:fillRect/>
          </a:stretch>
        </p:blipFill>
        <p:spPr bwMode="auto">
          <a:xfrm>
            <a:off x="4500563" y="2476500"/>
            <a:ext cx="4000500" cy="3167063"/>
          </a:xfrm>
          <a:prstGeom prst="rect">
            <a:avLst/>
          </a:prstGeom>
          <a:noFill/>
          <a:ln w="9525">
            <a:noFill/>
            <a:miter lim="800000"/>
            <a:headEnd/>
            <a:tailEnd/>
          </a:ln>
        </p:spPr>
      </p:pic>
      <p:pic>
        <p:nvPicPr>
          <p:cNvPr id="26630" name="Picture 4"/>
          <p:cNvPicPr>
            <a:picLocks noChangeAspect="1" noChangeArrowheads="1"/>
          </p:cNvPicPr>
          <p:nvPr/>
        </p:nvPicPr>
        <p:blipFill>
          <a:blip r:embed="rId5"/>
          <a:srcRect/>
          <a:stretch>
            <a:fillRect/>
          </a:stretch>
        </p:blipFill>
        <p:spPr bwMode="auto">
          <a:xfrm>
            <a:off x="428625" y="5876925"/>
            <a:ext cx="8442325" cy="981075"/>
          </a:xfrm>
          <a:prstGeom prst="rect">
            <a:avLst/>
          </a:prstGeom>
          <a:noFill/>
          <a:ln w="9525">
            <a:noFill/>
            <a:miter lim="800000"/>
            <a:headEnd/>
            <a:tailEnd/>
          </a:ln>
        </p:spPr>
      </p:pic>
      <p:sp>
        <p:nvSpPr>
          <p:cNvPr id="26631" name="CaixaDeTexto 10"/>
          <p:cNvSpPr txBox="1">
            <a:spLocks noChangeArrowheads="1"/>
          </p:cNvSpPr>
          <p:nvPr/>
        </p:nvSpPr>
        <p:spPr bwMode="auto">
          <a:xfrm>
            <a:off x="642938" y="1928813"/>
            <a:ext cx="1689100" cy="276225"/>
          </a:xfrm>
          <a:prstGeom prst="rect">
            <a:avLst/>
          </a:prstGeom>
          <a:noFill/>
          <a:ln w="9525">
            <a:noFill/>
            <a:miter lim="800000"/>
            <a:headEnd/>
            <a:tailEnd/>
          </a:ln>
        </p:spPr>
        <p:txBody>
          <a:bodyPr wrap="none">
            <a:spAutoFit/>
          </a:bodyPr>
          <a:lstStyle/>
          <a:p>
            <a:r>
              <a:rPr lang="pt-BR" altLang="pt-BR" sz="1200"/>
              <a:t>Yu J et al, JAMA 2019</a:t>
            </a:r>
          </a:p>
        </p:txBody>
      </p:sp>
      <p:pic>
        <p:nvPicPr>
          <p:cNvPr id="26632" name="Picture 9"/>
          <p:cNvPicPr>
            <a:picLocks noChangeAspect="1" noChangeArrowheads="1"/>
          </p:cNvPicPr>
          <p:nvPr/>
        </p:nvPicPr>
        <p:blipFill>
          <a:blip r:embed="rId6"/>
          <a:srcRect/>
          <a:stretch>
            <a:fillRect/>
          </a:stretch>
        </p:blipFill>
        <p:spPr bwMode="auto">
          <a:xfrm>
            <a:off x="642938" y="790575"/>
            <a:ext cx="5214937" cy="1209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ítulo 1"/>
          <p:cNvSpPr>
            <a:spLocks noGrp="1"/>
          </p:cNvSpPr>
          <p:nvPr>
            <p:ph type="title"/>
          </p:nvPr>
        </p:nvSpPr>
        <p:spPr>
          <a:xfrm>
            <a:off x="457200" y="908050"/>
            <a:ext cx="3251200" cy="652463"/>
          </a:xfrm>
        </p:spPr>
        <p:txBody>
          <a:bodyPr/>
          <a:lstStyle/>
          <a:p>
            <a:r>
              <a:rPr lang="en-US" altLang="pt-BR" smtClean="0"/>
              <a:t>COACT 1001</a:t>
            </a:r>
            <a:endParaRPr lang="pt-BR" altLang="pt-BR" smtClean="0"/>
          </a:p>
        </p:txBody>
      </p:sp>
      <p:sp>
        <p:nvSpPr>
          <p:cNvPr id="27651" name="Espaço Reservado para Conteúdo 2"/>
          <p:cNvSpPr>
            <a:spLocks noGrp="1"/>
          </p:cNvSpPr>
          <p:nvPr>
            <p:ph idx="1"/>
          </p:nvPr>
        </p:nvSpPr>
        <p:spPr>
          <a:xfrm>
            <a:off x="415925" y="1898650"/>
            <a:ext cx="4691063" cy="1925638"/>
          </a:xfrm>
        </p:spPr>
        <p:txBody>
          <a:bodyPr/>
          <a:lstStyle/>
          <a:p>
            <a:r>
              <a:rPr lang="en-US" altLang="pt-BR" smtClean="0">
                <a:latin typeface="Times New Roman" pitchFamily="18" charset="0"/>
                <a:cs typeface="Times New Roman" pitchFamily="18" charset="0"/>
              </a:rPr>
              <a:t>Multicentric fase II RCT</a:t>
            </a:r>
          </a:p>
          <a:p>
            <a:r>
              <a:rPr lang="en-US" altLang="pt-BR" smtClean="0">
                <a:latin typeface="Times New Roman" pitchFamily="18" charset="0"/>
                <a:cs typeface="Times New Roman" pitchFamily="18" charset="0"/>
              </a:rPr>
              <a:t>cT2-T4a / cN0-N2</a:t>
            </a:r>
          </a:p>
          <a:p>
            <a:r>
              <a:rPr lang="en-US" altLang="pt-BR" smtClean="0">
                <a:latin typeface="Times New Roman" pitchFamily="18" charset="0"/>
                <a:cs typeface="Times New Roman" pitchFamily="18" charset="0"/>
              </a:rPr>
              <a:t>D2 VLP STG – 100 pts</a:t>
            </a:r>
          </a:p>
          <a:p>
            <a:r>
              <a:rPr lang="en-US" altLang="pt-BR" smtClean="0">
                <a:latin typeface="Times New Roman" pitchFamily="18" charset="0"/>
                <a:cs typeface="Times New Roman" pitchFamily="18" charset="0"/>
              </a:rPr>
              <a:t>D2 OPEN STG – 96 pts</a:t>
            </a:r>
            <a:endParaRPr lang="pt-BR" altLang="pt-BR" smtClean="0">
              <a:latin typeface="Times New Roman" pitchFamily="18" charset="0"/>
              <a:cs typeface="Times New Roman" pitchFamily="18" charset="0"/>
            </a:endParaRPr>
          </a:p>
        </p:txBody>
      </p:sp>
      <p:pic>
        <p:nvPicPr>
          <p:cNvPr id="27652" name="Imagem 3"/>
          <p:cNvPicPr>
            <a:picLocks noChangeAspect="1"/>
          </p:cNvPicPr>
          <p:nvPr/>
        </p:nvPicPr>
        <p:blipFill>
          <a:blip r:embed="rId2"/>
          <a:srcRect/>
          <a:stretch>
            <a:fillRect/>
          </a:stretch>
        </p:blipFill>
        <p:spPr bwMode="auto">
          <a:xfrm>
            <a:off x="3924300" y="839788"/>
            <a:ext cx="1079500" cy="720725"/>
          </a:xfrm>
          <a:prstGeom prst="rect">
            <a:avLst/>
          </a:prstGeom>
          <a:noFill/>
          <a:ln w="9525">
            <a:noFill/>
            <a:miter lim="800000"/>
            <a:headEnd/>
            <a:tailEnd/>
          </a:ln>
        </p:spPr>
      </p:pic>
      <p:pic>
        <p:nvPicPr>
          <p:cNvPr id="27653" name="Imagem 4"/>
          <p:cNvPicPr>
            <a:picLocks noChangeAspect="1"/>
          </p:cNvPicPr>
          <p:nvPr/>
        </p:nvPicPr>
        <p:blipFill>
          <a:blip r:embed="rId3"/>
          <a:srcRect/>
          <a:stretch>
            <a:fillRect/>
          </a:stretch>
        </p:blipFill>
        <p:spPr bwMode="auto">
          <a:xfrm>
            <a:off x="415925" y="4056063"/>
            <a:ext cx="4068763" cy="2778125"/>
          </a:xfrm>
          <a:prstGeom prst="rect">
            <a:avLst/>
          </a:prstGeom>
          <a:noFill/>
          <a:ln w="9525">
            <a:noFill/>
            <a:miter lim="800000"/>
            <a:headEnd/>
            <a:tailEnd/>
          </a:ln>
        </p:spPr>
      </p:pic>
      <p:pic>
        <p:nvPicPr>
          <p:cNvPr id="27654" name="Imagem 5"/>
          <p:cNvPicPr>
            <a:picLocks noChangeAspect="1"/>
          </p:cNvPicPr>
          <p:nvPr/>
        </p:nvPicPr>
        <p:blipFill>
          <a:blip r:embed="rId4"/>
          <a:srcRect/>
          <a:stretch>
            <a:fillRect/>
          </a:stretch>
        </p:blipFill>
        <p:spPr bwMode="auto">
          <a:xfrm>
            <a:off x="4870450" y="4056063"/>
            <a:ext cx="3887788" cy="2670175"/>
          </a:xfrm>
          <a:prstGeom prst="rect">
            <a:avLst/>
          </a:prstGeom>
          <a:noFill/>
          <a:ln w="9525">
            <a:noFill/>
            <a:miter lim="800000"/>
            <a:headEnd/>
            <a:tailEnd/>
          </a:ln>
        </p:spPr>
      </p:pic>
      <p:sp>
        <p:nvSpPr>
          <p:cNvPr id="27655" name="CaixaDeTexto 6"/>
          <p:cNvSpPr txBox="1">
            <a:spLocks noChangeArrowheads="1"/>
          </p:cNvSpPr>
          <p:nvPr/>
        </p:nvSpPr>
        <p:spPr bwMode="auto">
          <a:xfrm>
            <a:off x="5508625" y="1016000"/>
            <a:ext cx="3273425" cy="368300"/>
          </a:xfrm>
          <a:prstGeom prst="rect">
            <a:avLst/>
          </a:prstGeom>
          <a:noFill/>
          <a:ln w="9525">
            <a:noFill/>
            <a:miter lim="800000"/>
            <a:headEnd/>
            <a:tailEnd/>
          </a:ln>
        </p:spPr>
        <p:txBody>
          <a:bodyPr>
            <a:spAutoFit/>
          </a:bodyPr>
          <a:lstStyle/>
          <a:p>
            <a:pPr eaLnBrk="1" hangingPunct="1"/>
            <a:r>
              <a:rPr lang="en-US" altLang="pt-BR"/>
              <a:t>Park YK et al. Ann Surg 2017</a:t>
            </a:r>
            <a:endParaRPr lang="pt-BR" altLang="pt-B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Imagem 1"/>
          <p:cNvPicPr>
            <a:picLocks noChangeAspect="1"/>
          </p:cNvPicPr>
          <p:nvPr/>
        </p:nvPicPr>
        <p:blipFill>
          <a:blip r:embed="rId2"/>
          <a:srcRect/>
          <a:stretch>
            <a:fillRect/>
          </a:stretch>
        </p:blipFill>
        <p:spPr bwMode="auto">
          <a:xfrm>
            <a:off x="163513" y="1125538"/>
            <a:ext cx="8816975" cy="489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645C4974-5EB1-450D-9391-4078596930BC}"/>
              </a:ext>
            </a:extLst>
          </p:cNvPr>
          <p:cNvSpPr>
            <a:spLocks noGrp="1"/>
          </p:cNvSpPr>
          <p:nvPr>
            <p:ph type="title"/>
          </p:nvPr>
        </p:nvSpPr>
        <p:spPr>
          <a:xfrm>
            <a:off x="419100" y="1124744"/>
            <a:ext cx="8305800" cy="926976"/>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1" hangingPunct="1">
              <a:defRPr/>
            </a:pPr>
            <a:r>
              <a:rPr lang="pt-BR" b="1" dirty="0"/>
              <a:t>METANALYSIS</a:t>
            </a:r>
          </a:p>
        </p:txBody>
      </p:sp>
      <p:pic>
        <p:nvPicPr>
          <p:cNvPr id="29699" name="Picture 2"/>
          <p:cNvPicPr>
            <a:picLocks noChangeAspect="1" noChangeArrowheads="1"/>
          </p:cNvPicPr>
          <p:nvPr/>
        </p:nvPicPr>
        <p:blipFill>
          <a:blip r:embed="rId2"/>
          <a:srcRect/>
          <a:stretch>
            <a:fillRect/>
          </a:stretch>
        </p:blipFill>
        <p:spPr bwMode="auto">
          <a:xfrm>
            <a:off x="2593975" y="2419350"/>
            <a:ext cx="3956050" cy="3538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ítulo 2"/>
          <p:cNvSpPr>
            <a:spLocks noGrp="1"/>
          </p:cNvSpPr>
          <p:nvPr>
            <p:ph type="title"/>
          </p:nvPr>
        </p:nvSpPr>
        <p:spPr>
          <a:xfrm>
            <a:off x="6429375" y="1928813"/>
            <a:ext cx="2232025" cy="219075"/>
          </a:xfrm>
        </p:spPr>
        <p:txBody>
          <a:bodyPr/>
          <a:lstStyle/>
          <a:p>
            <a:pPr eaLnBrk="1" hangingPunct="1"/>
            <a:r>
              <a:rPr lang="pt-BR" altLang="pt-BR" sz="1400" smtClean="0"/>
              <a:t>Viñuela et al. Ann Surg 2012</a:t>
            </a:r>
          </a:p>
        </p:txBody>
      </p:sp>
      <p:sp>
        <p:nvSpPr>
          <p:cNvPr id="4" name="Espaço Reservado para Conteúdo 3">
            <a:extLst>
              <a:ext uri="{FF2B5EF4-FFF2-40B4-BE49-F238E27FC236}">
                <a16:creationId xmlns:a16="http://schemas.microsoft.com/office/drawing/2014/main" xmlns="" id="{0426FD51-5D9B-4296-BB47-2EFD997A258E}"/>
              </a:ext>
            </a:extLst>
          </p:cNvPr>
          <p:cNvSpPr>
            <a:spLocks noGrp="1"/>
          </p:cNvSpPr>
          <p:nvPr>
            <p:ph idx="1"/>
          </p:nvPr>
        </p:nvSpPr>
        <p:spPr>
          <a:xfrm>
            <a:off x="500063" y="2286000"/>
            <a:ext cx="8229600" cy="4508500"/>
          </a:xfrm>
        </p:spPr>
        <p:txBody>
          <a:bodyPr/>
          <a:lstStyle/>
          <a:p>
            <a:pPr eaLnBrk="1" hangingPunct="1">
              <a:defRPr/>
            </a:pPr>
            <a:r>
              <a:rPr lang="pt-BR" sz="2400" dirty="0">
                <a:latin typeface="Times New Roman" pitchFamily="18" charset="0"/>
                <a:cs typeface="Times New Roman" pitchFamily="18" charset="0"/>
              </a:rPr>
              <a:t>25  </a:t>
            </a:r>
            <a:r>
              <a:rPr lang="pt-BR" sz="2400" dirty="0" err="1">
                <a:latin typeface="Times New Roman" pitchFamily="18" charset="0"/>
                <a:cs typeface="Times New Roman" pitchFamily="18" charset="0"/>
              </a:rPr>
              <a:t>trials</a:t>
            </a:r>
            <a:r>
              <a:rPr lang="pt-BR" sz="2400" dirty="0">
                <a:latin typeface="Times New Roman" pitchFamily="18" charset="0"/>
                <a:cs typeface="Times New Roman" pitchFamily="18" charset="0"/>
              </a:rPr>
              <a:t>: 6 </a:t>
            </a:r>
            <a:r>
              <a:rPr lang="pt-BR" sz="2400" dirty="0" err="1">
                <a:latin typeface="Times New Roman" pitchFamily="18" charset="0"/>
                <a:cs typeface="Times New Roman" pitchFamily="18" charset="0"/>
              </a:rPr>
              <a:t>RCTs</a:t>
            </a:r>
            <a:r>
              <a:rPr lang="pt-BR" sz="2400" dirty="0">
                <a:latin typeface="Times New Roman" pitchFamily="18" charset="0"/>
                <a:cs typeface="Times New Roman" pitchFamily="18" charset="0"/>
              </a:rPr>
              <a:t> / 19 </a:t>
            </a:r>
            <a:r>
              <a:rPr lang="pt-BR" sz="2400" dirty="0" err="1">
                <a:latin typeface="Times New Roman" pitchFamily="18" charset="0"/>
                <a:cs typeface="Times New Roman" pitchFamily="18" charset="0"/>
              </a:rPr>
              <a:t>NRCTs</a:t>
            </a:r>
            <a:r>
              <a:rPr lang="pt-BR" sz="2400" dirty="0">
                <a:latin typeface="Times New Roman" pitchFamily="18" charset="0"/>
                <a:cs typeface="Times New Roman" pitchFamily="18" charset="0"/>
              </a:rPr>
              <a:t> (3055 </a:t>
            </a:r>
            <a:r>
              <a:rPr lang="pt-BR" sz="2400" dirty="0" err="1">
                <a:latin typeface="Times New Roman" pitchFamily="18" charset="0"/>
                <a:cs typeface="Times New Roman" pitchFamily="18" charset="0"/>
              </a:rPr>
              <a:t>pts</a:t>
            </a:r>
            <a:r>
              <a:rPr lang="pt-BR" sz="2400" dirty="0">
                <a:latin typeface="Times New Roman" pitchFamily="18" charset="0"/>
                <a:cs typeface="Times New Roman" pitchFamily="18" charset="0"/>
              </a:rPr>
              <a:t>)</a:t>
            </a:r>
          </a:p>
          <a:p>
            <a:pPr eaLnBrk="1" hangingPunct="1">
              <a:defRPr/>
            </a:pPr>
            <a:r>
              <a:rPr lang="pt-BR" sz="2400" dirty="0">
                <a:latin typeface="Times New Roman" pitchFamily="18" charset="0"/>
                <a:cs typeface="Times New Roman" pitchFamily="18" charset="0"/>
              </a:rPr>
              <a:t>AJCC </a:t>
            </a:r>
            <a:r>
              <a:rPr lang="pt-BR" sz="2400" dirty="0" err="1">
                <a:latin typeface="Times New Roman" pitchFamily="18" charset="0"/>
                <a:cs typeface="Times New Roman" pitchFamily="18" charset="0"/>
              </a:rPr>
              <a:t>Stage</a:t>
            </a:r>
            <a:r>
              <a:rPr lang="pt-BR" sz="2400" dirty="0">
                <a:latin typeface="Times New Roman" pitchFamily="18" charset="0"/>
                <a:cs typeface="Times New Roman" pitchFamily="18" charset="0"/>
              </a:rPr>
              <a:t> I: 89%   D2 </a:t>
            </a:r>
            <a:r>
              <a:rPr lang="pt-BR" sz="2400" dirty="0" err="1">
                <a:latin typeface="Times New Roman" pitchFamily="18" charset="0"/>
                <a:cs typeface="Times New Roman" pitchFamily="18" charset="0"/>
              </a:rPr>
              <a:t>lymphadenectomy</a:t>
            </a:r>
            <a:r>
              <a:rPr lang="pt-BR" sz="2400" dirty="0">
                <a:latin typeface="Times New Roman" pitchFamily="18" charset="0"/>
                <a:cs typeface="Times New Roman" pitchFamily="18" charset="0"/>
              </a:rPr>
              <a:t>: 53%</a:t>
            </a:r>
          </a:p>
          <a:p>
            <a:pPr eaLnBrk="1" hangingPunct="1">
              <a:defRPr/>
            </a:pPr>
            <a:r>
              <a:rPr lang="pt-BR" sz="2400" dirty="0">
                <a:latin typeface="Times New Roman" pitchFamily="18" charset="0"/>
                <a:cs typeface="Times New Roman" pitchFamily="18" charset="0"/>
              </a:rPr>
              <a:t>VLP STG:</a:t>
            </a:r>
          </a:p>
          <a:p>
            <a:pPr marL="0" indent="0" eaLnBrk="1" hangingPunct="1">
              <a:buFont typeface="Wingdings 2" pitchFamily="18" charset="2"/>
              <a:buNone/>
              <a:defRPr/>
            </a:pPr>
            <a:r>
              <a:rPr lang="pt-BR" sz="2400" dirty="0">
                <a:latin typeface="Times New Roman" pitchFamily="18" charset="0"/>
                <a:cs typeface="Times New Roman" pitchFamily="18" charset="0"/>
              </a:rPr>
              <a:t>	</a:t>
            </a:r>
            <a:r>
              <a:rPr lang="pt-BR" sz="2400" b="1" dirty="0">
                <a:solidFill>
                  <a:srgbClr val="00B0F0"/>
                </a:solidFill>
                <a:latin typeface="Times New Roman" pitchFamily="18" charset="0"/>
                <a:cs typeface="Times New Roman" pitchFamily="18" charset="0"/>
              </a:rPr>
              <a:t> &lt; </a:t>
            </a:r>
            <a:r>
              <a:rPr lang="pt-BR" sz="2400" b="1" dirty="0" err="1">
                <a:solidFill>
                  <a:srgbClr val="00B0F0"/>
                </a:solidFill>
                <a:latin typeface="Times New Roman" pitchFamily="18" charset="0"/>
                <a:cs typeface="Times New Roman" pitchFamily="18" charset="0"/>
              </a:rPr>
              <a:t>morbidity</a:t>
            </a:r>
            <a:endParaRPr lang="pt-BR" sz="2400" b="1"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sz="2400" b="1" dirty="0">
                <a:solidFill>
                  <a:srgbClr val="00B0F0"/>
                </a:solidFill>
                <a:latin typeface="Times New Roman" pitchFamily="18" charset="0"/>
                <a:cs typeface="Times New Roman" pitchFamily="18" charset="0"/>
              </a:rPr>
              <a:t>	 &lt; </a:t>
            </a:r>
            <a:r>
              <a:rPr lang="pt-BR" sz="2400" b="1" dirty="0" err="1">
                <a:solidFill>
                  <a:srgbClr val="00B0F0"/>
                </a:solidFill>
                <a:latin typeface="Times New Roman" pitchFamily="18" charset="0"/>
                <a:cs typeface="Times New Roman" pitchFamily="18" charset="0"/>
              </a:rPr>
              <a:t>blood</a:t>
            </a:r>
            <a:r>
              <a:rPr lang="pt-BR" sz="2400" b="1" dirty="0">
                <a:solidFill>
                  <a:srgbClr val="00B0F0"/>
                </a:solidFill>
                <a:latin typeface="Times New Roman" pitchFamily="18" charset="0"/>
                <a:cs typeface="Times New Roman" pitchFamily="18" charset="0"/>
              </a:rPr>
              <a:t> </a:t>
            </a:r>
            <a:r>
              <a:rPr lang="pt-BR" sz="2400" b="1" dirty="0" err="1">
                <a:solidFill>
                  <a:srgbClr val="00B0F0"/>
                </a:solidFill>
                <a:latin typeface="Times New Roman" pitchFamily="18" charset="0"/>
                <a:cs typeface="Times New Roman" pitchFamily="18" charset="0"/>
              </a:rPr>
              <a:t>loss</a:t>
            </a:r>
            <a:endParaRPr lang="pt-BR" sz="2400" b="1"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sz="2400" b="1" dirty="0">
                <a:solidFill>
                  <a:srgbClr val="00B0F0"/>
                </a:solidFill>
                <a:latin typeface="Times New Roman" pitchFamily="18" charset="0"/>
                <a:cs typeface="Times New Roman" pitchFamily="18" charset="0"/>
              </a:rPr>
              <a:t>	 &lt; </a:t>
            </a:r>
            <a:r>
              <a:rPr lang="pt-BR" sz="2400" b="1" dirty="0" err="1">
                <a:solidFill>
                  <a:srgbClr val="00B0F0"/>
                </a:solidFill>
                <a:latin typeface="Times New Roman" pitchFamily="18" charset="0"/>
                <a:cs typeface="Times New Roman" pitchFamily="18" charset="0"/>
              </a:rPr>
              <a:t>length</a:t>
            </a:r>
            <a:r>
              <a:rPr lang="pt-BR" sz="2400" b="1" dirty="0">
                <a:solidFill>
                  <a:srgbClr val="00B0F0"/>
                </a:solidFill>
                <a:latin typeface="Times New Roman" pitchFamily="18" charset="0"/>
                <a:cs typeface="Times New Roman" pitchFamily="18" charset="0"/>
              </a:rPr>
              <a:t> </a:t>
            </a:r>
            <a:r>
              <a:rPr lang="pt-BR" sz="2400" b="1" dirty="0" err="1">
                <a:solidFill>
                  <a:srgbClr val="00B0F0"/>
                </a:solidFill>
                <a:latin typeface="Times New Roman" pitchFamily="18" charset="0"/>
                <a:cs typeface="Times New Roman" pitchFamily="18" charset="0"/>
              </a:rPr>
              <a:t>of</a:t>
            </a:r>
            <a:r>
              <a:rPr lang="pt-BR" sz="2400" b="1" dirty="0">
                <a:solidFill>
                  <a:srgbClr val="00B0F0"/>
                </a:solidFill>
                <a:latin typeface="Times New Roman" pitchFamily="18" charset="0"/>
                <a:cs typeface="Times New Roman" pitchFamily="18" charset="0"/>
              </a:rPr>
              <a:t> </a:t>
            </a:r>
            <a:r>
              <a:rPr lang="pt-BR" sz="2400" b="1" dirty="0" err="1">
                <a:solidFill>
                  <a:srgbClr val="00B0F0"/>
                </a:solidFill>
                <a:latin typeface="Times New Roman" pitchFamily="18" charset="0"/>
                <a:cs typeface="Times New Roman" pitchFamily="18" charset="0"/>
              </a:rPr>
              <a:t>stay</a:t>
            </a:r>
            <a:endParaRPr lang="pt-BR" sz="2400" b="1"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sz="2400" b="1" dirty="0">
                <a:solidFill>
                  <a:srgbClr val="00B0F0"/>
                </a:solidFill>
                <a:latin typeface="Times New Roman" pitchFamily="18" charset="0"/>
                <a:cs typeface="Times New Roman" pitchFamily="18" charset="0"/>
              </a:rPr>
              <a:t>	  </a:t>
            </a:r>
            <a:r>
              <a:rPr lang="pt-BR" sz="2400" b="1" dirty="0" err="1">
                <a:solidFill>
                  <a:srgbClr val="00B0F0"/>
                </a:solidFill>
                <a:latin typeface="Times New Roman" pitchFamily="18" charset="0"/>
                <a:cs typeface="Times New Roman" pitchFamily="18" charset="0"/>
              </a:rPr>
              <a:t>same</a:t>
            </a:r>
            <a:r>
              <a:rPr lang="pt-BR" sz="2400" b="1" dirty="0">
                <a:solidFill>
                  <a:srgbClr val="00B0F0"/>
                </a:solidFill>
                <a:latin typeface="Times New Roman" pitchFamily="18" charset="0"/>
                <a:cs typeface="Times New Roman" pitchFamily="18" charset="0"/>
              </a:rPr>
              <a:t> </a:t>
            </a:r>
            <a:r>
              <a:rPr lang="pt-BR" sz="2400" b="1" dirty="0" err="1">
                <a:solidFill>
                  <a:srgbClr val="00B0F0"/>
                </a:solidFill>
                <a:latin typeface="Times New Roman" pitchFamily="18" charset="0"/>
                <a:cs typeface="Times New Roman" pitchFamily="18" charset="0"/>
              </a:rPr>
              <a:t>mortality</a:t>
            </a:r>
            <a:endParaRPr lang="pt-BR" sz="2400" b="1"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sz="2400" dirty="0">
                <a:latin typeface="Times New Roman" pitchFamily="18" charset="0"/>
                <a:cs typeface="Times New Roman" pitchFamily="18" charset="0"/>
              </a:rPr>
              <a:t>	</a:t>
            </a:r>
            <a:r>
              <a:rPr lang="pt-BR" sz="2400" dirty="0">
                <a:solidFill>
                  <a:srgbClr val="FF0000"/>
                </a:solidFill>
                <a:latin typeface="Times New Roman" pitchFamily="18" charset="0"/>
                <a:cs typeface="Times New Roman" pitchFamily="18" charset="0"/>
              </a:rPr>
              <a:t> &gt; </a:t>
            </a:r>
            <a:r>
              <a:rPr lang="pt-BR" sz="2400" dirty="0" err="1">
                <a:solidFill>
                  <a:srgbClr val="FF0000"/>
                </a:solidFill>
                <a:latin typeface="Times New Roman" pitchFamily="18" charset="0"/>
                <a:cs typeface="Times New Roman" pitchFamily="18" charset="0"/>
              </a:rPr>
              <a:t>operative</a:t>
            </a:r>
            <a:r>
              <a:rPr lang="pt-BR" sz="2400" dirty="0">
                <a:solidFill>
                  <a:srgbClr val="FF0000"/>
                </a:solidFill>
                <a:latin typeface="Times New Roman" pitchFamily="18" charset="0"/>
                <a:cs typeface="Times New Roman" pitchFamily="18" charset="0"/>
              </a:rPr>
              <a:t> time</a:t>
            </a:r>
          </a:p>
          <a:p>
            <a:pPr marL="0" indent="0" eaLnBrk="1" hangingPunct="1">
              <a:buFont typeface="Wingdings 2" pitchFamily="18" charset="2"/>
              <a:buNone/>
              <a:defRPr/>
            </a:pPr>
            <a:r>
              <a:rPr lang="pt-BR" sz="2400" dirty="0">
                <a:solidFill>
                  <a:srgbClr val="FF0000"/>
                </a:solidFill>
                <a:latin typeface="Times New Roman" pitchFamily="18" charset="0"/>
                <a:cs typeface="Times New Roman" pitchFamily="18" charset="0"/>
              </a:rPr>
              <a:t>	 &lt; </a:t>
            </a:r>
            <a:r>
              <a:rPr lang="pt-BR" sz="2400" dirty="0" err="1">
                <a:solidFill>
                  <a:srgbClr val="FF0000"/>
                </a:solidFill>
                <a:latin typeface="Times New Roman" pitchFamily="18" charset="0"/>
                <a:cs typeface="Times New Roman" pitchFamily="18" charset="0"/>
              </a:rPr>
              <a:t>lymph</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nodes</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same</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proportion</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of</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patients</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with</a:t>
            </a:r>
            <a:r>
              <a:rPr lang="pt-BR" sz="2400" dirty="0">
                <a:solidFill>
                  <a:srgbClr val="FF0000"/>
                </a:solidFill>
                <a:latin typeface="Times New Roman" pitchFamily="18" charset="0"/>
                <a:cs typeface="Times New Roman" pitchFamily="18" charset="0"/>
              </a:rPr>
              <a:t> 15 </a:t>
            </a:r>
            <a:r>
              <a:rPr lang="pt-BR" sz="2400" dirty="0" err="1">
                <a:solidFill>
                  <a:srgbClr val="FF0000"/>
                </a:solidFill>
                <a:latin typeface="Times New Roman" pitchFamily="18" charset="0"/>
                <a:cs typeface="Times New Roman" pitchFamily="18" charset="0"/>
              </a:rPr>
              <a:t>or</a:t>
            </a:r>
            <a:r>
              <a:rPr lang="pt-BR" sz="2400" dirty="0">
                <a:solidFill>
                  <a:srgbClr val="FF0000"/>
                </a:solidFill>
                <a:latin typeface="Times New Roman" pitchFamily="18" charset="0"/>
                <a:cs typeface="Times New Roman" pitchFamily="18" charset="0"/>
              </a:rPr>
              <a:t> more  </a:t>
            </a:r>
            <a:r>
              <a:rPr lang="pt-BR" sz="2400" dirty="0" err="1">
                <a:solidFill>
                  <a:srgbClr val="FF0000"/>
                </a:solidFill>
                <a:latin typeface="Times New Roman" pitchFamily="18" charset="0"/>
                <a:cs typeface="Times New Roman" pitchFamily="18" charset="0"/>
              </a:rPr>
              <a:t>LFNs</a:t>
            </a:r>
            <a:r>
              <a:rPr lang="pt-BR" sz="2400" dirty="0">
                <a:solidFill>
                  <a:srgbClr val="FF0000"/>
                </a:solidFill>
                <a:latin typeface="Times New Roman" pitchFamily="18" charset="0"/>
                <a:cs typeface="Times New Roman" pitchFamily="18" charset="0"/>
              </a:rPr>
              <a:t>  in </a:t>
            </a:r>
            <a:r>
              <a:rPr lang="pt-BR" sz="2400" dirty="0" err="1">
                <a:solidFill>
                  <a:srgbClr val="FF0000"/>
                </a:solidFill>
                <a:latin typeface="Times New Roman" pitchFamily="18" charset="0"/>
                <a:cs typeface="Times New Roman" pitchFamily="18" charset="0"/>
              </a:rPr>
              <a:t>the</a:t>
            </a:r>
            <a:r>
              <a:rPr lang="pt-BR" sz="2400" dirty="0">
                <a:solidFill>
                  <a:srgbClr val="FF0000"/>
                </a:solidFill>
                <a:latin typeface="Times New Roman" pitchFamily="18" charset="0"/>
                <a:cs typeface="Times New Roman" pitchFamily="18" charset="0"/>
              </a:rPr>
              <a:t> </a:t>
            </a:r>
            <a:r>
              <a:rPr lang="pt-BR" sz="2400" dirty="0" err="1">
                <a:solidFill>
                  <a:srgbClr val="FF0000"/>
                </a:solidFill>
                <a:latin typeface="Times New Roman" pitchFamily="18" charset="0"/>
                <a:cs typeface="Times New Roman" pitchFamily="18" charset="0"/>
              </a:rPr>
              <a:t>specimen</a:t>
            </a:r>
            <a:r>
              <a:rPr lang="pt-BR" sz="2400" dirty="0">
                <a:solidFill>
                  <a:srgbClr val="FF0000"/>
                </a:solidFill>
                <a:latin typeface="Times New Roman" pitchFamily="18" charset="0"/>
                <a:cs typeface="Times New Roman" pitchFamily="18" charset="0"/>
              </a:rPr>
              <a:t>)</a:t>
            </a:r>
          </a:p>
        </p:txBody>
      </p:sp>
      <p:pic>
        <p:nvPicPr>
          <p:cNvPr id="30724" name="Picture 2"/>
          <p:cNvPicPr>
            <a:picLocks noChangeAspect="1" noChangeArrowheads="1"/>
          </p:cNvPicPr>
          <p:nvPr/>
        </p:nvPicPr>
        <p:blipFill>
          <a:blip r:embed="rId2"/>
          <a:srcRect/>
          <a:stretch>
            <a:fillRect/>
          </a:stretch>
        </p:blipFill>
        <p:spPr bwMode="auto">
          <a:xfrm>
            <a:off x="481013" y="893763"/>
            <a:ext cx="8181975"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3"/>
          <p:cNvSpPr>
            <a:spLocks noGrp="1"/>
          </p:cNvSpPr>
          <p:nvPr>
            <p:ph type="title"/>
          </p:nvPr>
        </p:nvSpPr>
        <p:spPr>
          <a:xfrm>
            <a:off x="539750" y="1557338"/>
            <a:ext cx="3754438" cy="431800"/>
          </a:xfrm>
        </p:spPr>
        <p:txBody>
          <a:bodyPr/>
          <a:lstStyle/>
          <a:p>
            <a:pPr eaLnBrk="1" hangingPunct="1"/>
            <a:r>
              <a:rPr lang="pt-BR" altLang="pt-BR" sz="1400" smtClean="0"/>
              <a:t>Chen et al. WJSO 2013</a:t>
            </a:r>
          </a:p>
        </p:txBody>
      </p:sp>
      <p:sp>
        <p:nvSpPr>
          <p:cNvPr id="31747" name="Espaço Reservado para Conteúdo 4"/>
          <p:cNvSpPr>
            <a:spLocks noGrp="1"/>
          </p:cNvSpPr>
          <p:nvPr>
            <p:ph idx="1"/>
          </p:nvPr>
        </p:nvSpPr>
        <p:spPr>
          <a:xfrm>
            <a:off x="250825" y="5372100"/>
            <a:ext cx="8323263" cy="1343025"/>
          </a:xfrm>
        </p:spPr>
        <p:txBody>
          <a:bodyPr/>
          <a:lstStyle/>
          <a:p>
            <a:pPr marL="0" indent="0" eaLnBrk="1" hangingPunct="1">
              <a:buFont typeface="Wingdings 2" pitchFamily="18" charset="2"/>
              <a:buNone/>
            </a:pPr>
            <a:r>
              <a:rPr lang="pt-BR" altLang="pt-BR" sz="2400" b="1" smtClean="0">
                <a:solidFill>
                  <a:srgbClr val="00B0F0"/>
                </a:solidFill>
                <a:latin typeface="Times New Roman" pitchFamily="18" charset="0"/>
                <a:cs typeface="Times New Roman" pitchFamily="18" charset="0"/>
              </a:rPr>
              <a:t>VLP Gastrectomy: &lt; morbidity, length of stay and blood loss; faster peristalsis / same number of lymph nodes, mortality and recurrence /  </a:t>
            </a:r>
            <a:r>
              <a:rPr lang="pt-BR" altLang="pt-BR" sz="2400" b="1" smtClean="0">
                <a:solidFill>
                  <a:srgbClr val="FF0000"/>
                </a:solidFill>
                <a:latin typeface="Times New Roman" pitchFamily="18" charset="0"/>
                <a:cs typeface="Times New Roman" pitchFamily="18" charset="0"/>
              </a:rPr>
              <a:t>&gt; operative time</a:t>
            </a:r>
          </a:p>
        </p:txBody>
      </p:sp>
      <p:pic>
        <p:nvPicPr>
          <p:cNvPr id="31748" name="Picture 2"/>
          <p:cNvPicPr>
            <a:picLocks noChangeAspect="1" noChangeArrowheads="1"/>
          </p:cNvPicPr>
          <p:nvPr/>
        </p:nvPicPr>
        <p:blipFill>
          <a:blip r:embed="rId2"/>
          <a:srcRect/>
          <a:stretch>
            <a:fillRect/>
          </a:stretch>
        </p:blipFill>
        <p:spPr bwMode="auto">
          <a:xfrm>
            <a:off x="539750" y="773113"/>
            <a:ext cx="6264275" cy="995362"/>
          </a:xfrm>
          <a:prstGeom prst="rect">
            <a:avLst/>
          </a:prstGeom>
          <a:noFill/>
          <a:ln w="9525">
            <a:noFill/>
            <a:miter lim="800000"/>
            <a:headEnd/>
            <a:tailEnd/>
          </a:ln>
        </p:spPr>
      </p:pic>
      <p:pic>
        <p:nvPicPr>
          <p:cNvPr id="31749" name="Picture 3"/>
          <p:cNvPicPr>
            <a:picLocks noChangeAspect="1" noChangeArrowheads="1"/>
          </p:cNvPicPr>
          <p:nvPr/>
        </p:nvPicPr>
        <p:blipFill>
          <a:blip r:embed="rId3"/>
          <a:srcRect/>
          <a:stretch>
            <a:fillRect/>
          </a:stretch>
        </p:blipFill>
        <p:spPr bwMode="auto">
          <a:xfrm>
            <a:off x="900113" y="2276475"/>
            <a:ext cx="6831012" cy="2879725"/>
          </a:xfrm>
          <a:prstGeom prst="rect">
            <a:avLst/>
          </a:prstGeom>
          <a:noFill/>
          <a:ln w="9525">
            <a:noFill/>
            <a:miter lim="800000"/>
            <a:headEnd/>
            <a:tailEnd/>
          </a:ln>
        </p:spPr>
      </p:pic>
      <p:pic>
        <p:nvPicPr>
          <p:cNvPr id="31750" name="Picture 4"/>
          <p:cNvPicPr>
            <a:picLocks noChangeAspect="1" noChangeArrowheads="1"/>
          </p:cNvPicPr>
          <p:nvPr/>
        </p:nvPicPr>
        <p:blipFill>
          <a:blip r:embed="rId3"/>
          <a:srcRect/>
          <a:stretch>
            <a:fillRect/>
          </a:stretch>
        </p:blipFill>
        <p:spPr bwMode="auto">
          <a:xfrm>
            <a:off x="900113" y="2133600"/>
            <a:ext cx="6696075" cy="2822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ítulo 1"/>
          <p:cNvSpPr>
            <a:spLocks noGrp="1"/>
          </p:cNvSpPr>
          <p:nvPr>
            <p:ph type="title"/>
          </p:nvPr>
        </p:nvSpPr>
        <p:spPr>
          <a:xfrm>
            <a:off x="2592388" y="1412875"/>
            <a:ext cx="3959225" cy="290513"/>
          </a:xfrm>
        </p:spPr>
        <p:txBody>
          <a:bodyPr/>
          <a:lstStyle/>
          <a:p>
            <a:pPr eaLnBrk="1" hangingPunct="1"/>
            <a:r>
              <a:rPr lang="pt-BR" altLang="pt-BR" sz="1400" smtClean="0"/>
              <a:t>Wei et al. Surg Laparosc Endosc Percutan Tech 2011</a:t>
            </a:r>
          </a:p>
        </p:txBody>
      </p:sp>
      <p:sp>
        <p:nvSpPr>
          <p:cNvPr id="3" name="Espaço Reservado para Conteúdo 2">
            <a:extLst>
              <a:ext uri="{FF2B5EF4-FFF2-40B4-BE49-F238E27FC236}">
                <a16:creationId xmlns:a16="http://schemas.microsoft.com/office/drawing/2014/main" xmlns="" id="{5E612DC5-EE6F-4041-8BA0-152F9CFFB10A}"/>
              </a:ext>
            </a:extLst>
          </p:cNvPr>
          <p:cNvSpPr>
            <a:spLocks noGrp="1"/>
          </p:cNvSpPr>
          <p:nvPr>
            <p:ph idx="1"/>
          </p:nvPr>
        </p:nvSpPr>
        <p:spPr>
          <a:xfrm>
            <a:off x="323850" y="1844675"/>
            <a:ext cx="8362950" cy="4897438"/>
          </a:xfrm>
        </p:spPr>
        <p:txBody>
          <a:bodyPr/>
          <a:lstStyle/>
          <a:p>
            <a:pPr eaLnBrk="1" hangingPunct="1">
              <a:defRPr/>
            </a:pPr>
            <a:r>
              <a:rPr lang="pt-BR" dirty="0">
                <a:latin typeface="Times New Roman" pitchFamily="18" charset="0"/>
                <a:cs typeface="Times New Roman" pitchFamily="18" charset="0"/>
              </a:rPr>
              <a:t>10 </a:t>
            </a:r>
            <a:r>
              <a:rPr lang="pt-BR" dirty="0" err="1">
                <a:latin typeface="Times New Roman" pitchFamily="18" charset="0"/>
                <a:cs typeface="Times New Roman" pitchFamily="18" charset="0"/>
              </a:rPr>
              <a:t>studies</a:t>
            </a:r>
            <a:r>
              <a:rPr lang="pt-BR" dirty="0">
                <a:latin typeface="Times New Roman" pitchFamily="18" charset="0"/>
                <a:cs typeface="Times New Roman" pitchFamily="18" charset="0"/>
              </a:rPr>
              <a:t>, 1039 </a:t>
            </a:r>
            <a:r>
              <a:rPr lang="pt-BR" dirty="0" err="1">
                <a:latin typeface="Times New Roman" pitchFamily="18" charset="0"/>
                <a:cs typeface="Times New Roman" pitchFamily="18" charset="0"/>
              </a:rPr>
              <a:t>pts</a:t>
            </a:r>
            <a:r>
              <a:rPr lang="pt-BR" dirty="0">
                <a:latin typeface="Times New Roman" pitchFamily="18" charset="0"/>
                <a:cs typeface="Times New Roman" pitchFamily="18" charset="0"/>
              </a:rPr>
              <a:t> (1 RCT / 9 </a:t>
            </a:r>
            <a:r>
              <a:rPr lang="pt-BR" dirty="0" err="1">
                <a:latin typeface="Times New Roman" pitchFamily="18" charset="0"/>
                <a:cs typeface="Times New Roman" pitchFamily="18" charset="0"/>
              </a:rPr>
              <a:t>case-control</a:t>
            </a:r>
            <a:r>
              <a:rPr lang="pt-BR" dirty="0">
                <a:latin typeface="Times New Roman" pitchFamily="18" charset="0"/>
                <a:cs typeface="Times New Roman" pitchFamily="18" charset="0"/>
              </a:rPr>
              <a:t>)</a:t>
            </a:r>
          </a:p>
          <a:p>
            <a:pPr eaLnBrk="1" hangingPunct="1">
              <a:defRPr/>
            </a:pPr>
            <a:r>
              <a:rPr lang="pt-BR" dirty="0">
                <a:latin typeface="Times New Roman" pitchFamily="18" charset="0"/>
                <a:cs typeface="Times New Roman" pitchFamily="18" charset="0"/>
              </a:rPr>
              <a:t>D2 VLP </a:t>
            </a:r>
            <a:r>
              <a:rPr lang="pt-BR" dirty="0" err="1">
                <a:latin typeface="Times New Roman" pitchFamily="18" charset="0"/>
                <a:cs typeface="Times New Roman" pitchFamily="18" charset="0"/>
              </a:rPr>
              <a:t>Gastrectomy</a:t>
            </a:r>
            <a:r>
              <a:rPr lang="pt-BR" dirty="0">
                <a:latin typeface="Times New Roman" pitchFamily="18" charset="0"/>
                <a:cs typeface="Times New Roman" pitchFamily="18" charset="0"/>
              </a:rPr>
              <a:t>:</a:t>
            </a:r>
          </a:p>
          <a:p>
            <a:pPr marL="0" indent="0" eaLnBrk="1" hangingPunct="1">
              <a:buFont typeface="Wingdings 2" pitchFamily="18" charset="2"/>
              <a:buNone/>
              <a:defRPr/>
            </a:pPr>
            <a:r>
              <a:rPr lang="pt-BR" dirty="0">
                <a:latin typeface="Times New Roman" pitchFamily="18" charset="0"/>
                <a:cs typeface="Times New Roman" pitchFamily="18" charset="0"/>
              </a:rPr>
              <a:t>	</a:t>
            </a:r>
            <a:r>
              <a:rPr lang="pt-BR" dirty="0">
                <a:solidFill>
                  <a:srgbClr val="00B0F0"/>
                </a:solidFill>
                <a:latin typeface="Times New Roman" pitchFamily="18" charset="0"/>
                <a:cs typeface="Times New Roman" pitchFamily="18" charset="0"/>
              </a:rPr>
              <a:t> &lt; </a:t>
            </a:r>
            <a:r>
              <a:rPr lang="pt-BR" dirty="0" err="1">
                <a:solidFill>
                  <a:srgbClr val="00B0F0"/>
                </a:solidFill>
                <a:latin typeface="Times New Roman" pitchFamily="18" charset="0"/>
                <a:cs typeface="Times New Roman" pitchFamily="18" charset="0"/>
              </a:rPr>
              <a:t>blood</a:t>
            </a: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loss</a:t>
            </a:r>
            <a:endParaRPr lang="pt-BR"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dirty="0">
                <a:solidFill>
                  <a:srgbClr val="00B0F0"/>
                </a:solidFill>
                <a:latin typeface="Times New Roman" pitchFamily="18" charset="0"/>
                <a:cs typeface="Times New Roman" pitchFamily="18" charset="0"/>
              </a:rPr>
              <a:t>	 &lt; </a:t>
            </a:r>
            <a:r>
              <a:rPr lang="pt-BR" dirty="0" err="1">
                <a:solidFill>
                  <a:srgbClr val="00B0F0"/>
                </a:solidFill>
                <a:latin typeface="Times New Roman" pitchFamily="18" charset="0"/>
                <a:cs typeface="Times New Roman" pitchFamily="18" charset="0"/>
              </a:rPr>
              <a:t>pain</a:t>
            </a:r>
            <a:endParaRPr lang="pt-BR"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faster</a:t>
            </a: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recover</a:t>
            </a: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of</a:t>
            </a: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peristalsis</a:t>
            </a:r>
            <a:endParaRPr lang="pt-BR"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dirty="0">
                <a:solidFill>
                  <a:srgbClr val="00B0F0"/>
                </a:solidFill>
                <a:latin typeface="Times New Roman" pitchFamily="18" charset="0"/>
                <a:cs typeface="Times New Roman" pitchFamily="18" charset="0"/>
              </a:rPr>
              <a:t>	 &lt; </a:t>
            </a:r>
            <a:r>
              <a:rPr lang="pt-BR" dirty="0" err="1">
                <a:solidFill>
                  <a:srgbClr val="00B0F0"/>
                </a:solidFill>
                <a:latin typeface="Times New Roman" pitchFamily="18" charset="0"/>
                <a:cs typeface="Times New Roman" pitchFamily="18" charset="0"/>
              </a:rPr>
              <a:t>morbidity</a:t>
            </a:r>
            <a:endParaRPr lang="pt-BR"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dirty="0">
                <a:solidFill>
                  <a:srgbClr val="00B0F0"/>
                </a:solidFill>
                <a:latin typeface="Times New Roman" pitchFamily="18" charset="0"/>
                <a:cs typeface="Times New Roman" pitchFamily="18" charset="0"/>
              </a:rPr>
              <a:t>	 &lt; </a:t>
            </a:r>
            <a:r>
              <a:rPr lang="pt-BR" dirty="0" err="1">
                <a:solidFill>
                  <a:srgbClr val="00B0F0"/>
                </a:solidFill>
                <a:latin typeface="Times New Roman" pitchFamily="18" charset="0"/>
                <a:cs typeface="Times New Roman" pitchFamily="18" charset="0"/>
              </a:rPr>
              <a:t>length</a:t>
            </a: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of</a:t>
            </a:r>
            <a:r>
              <a:rPr lang="pt-BR" dirty="0">
                <a:solidFill>
                  <a:srgbClr val="00B0F0"/>
                </a:solidFill>
                <a:latin typeface="Times New Roman" pitchFamily="18" charset="0"/>
                <a:cs typeface="Times New Roman" pitchFamily="18" charset="0"/>
              </a:rPr>
              <a:t> </a:t>
            </a:r>
            <a:r>
              <a:rPr lang="pt-BR" dirty="0" err="1">
                <a:solidFill>
                  <a:srgbClr val="00B0F0"/>
                </a:solidFill>
                <a:latin typeface="Times New Roman" pitchFamily="18" charset="0"/>
                <a:cs typeface="Times New Roman" pitchFamily="18" charset="0"/>
              </a:rPr>
              <a:t>stay</a:t>
            </a:r>
            <a:endParaRPr lang="pt-BR"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dirty="0">
                <a:solidFill>
                  <a:srgbClr val="00B0F0"/>
                </a:solidFill>
                <a:latin typeface="Times New Roman" pitchFamily="18" charset="0"/>
                <a:cs typeface="Times New Roman" pitchFamily="18" charset="0"/>
              </a:rPr>
              <a:t>	</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same</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number</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of</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lymph</a:t>
            </a: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nodes</a:t>
            </a:r>
            <a:endParaRPr lang="pt-BR" b="1"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b="1" dirty="0">
                <a:solidFill>
                  <a:srgbClr val="00B0F0"/>
                </a:solidFill>
                <a:latin typeface="Times New Roman" pitchFamily="18" charset="0"/>
                <a:cs typeface="Times New Roman" pitchFamily="18" charset="0"/>
              </a:rPr>
              <a:t>	 </a:t>
            </a:r>
            <a:r>
              <a:rPr lang="pt-BR" b="1" dirty="0" err="1">
                <a:solidFill>
                  <a:srgbClr val="00B0F0"/>
                </a:solidFill>
                <a:latin typeface="Times New Roman" pitchFamily="18" charset="0"/>
                <a:cs typeface="Times New Roman" pitchFamily="18" charset="0"/>
              </a:rPr>
              <a:t>same</a:t>
            </a:r>
            <a:r>
              <a:rPr lang="pt-BR" b="1" dirty="0">
                <a:solidFill>
                  <a:srgbClr val="00B0F0"/>
                </a:solidFill>
                <a:latin typeface="Times New Roman" pitchFamily="18" charset="0"/>
                <a:cs typeface="Times New Roman" pitchFamily="18" charset="0"/>
              </a:rPr>
              <a:t> overall </a:t>
            </a:r>
            <a:r>
              <a:rPr lang="pt-BR" b="1" dirty="0" err="1">
                <a:solidFill>
                  <a:srgbClr val="00B0F0"/>
                </a:solidFill>
                <a:latin typeface="Times New Roman" pitchFamily="18" charset="0"/>
                <a:cs typeface="Times New Roman" pitchFamily="18" charset="0"/>
              </a:rPr>
              <a:t>survival</a:t>
            </a:r>
            <a:endParaRPr lang="pt-BR" b="1" dirty="0">
              <a:solidFill>
                <a:srgbClr val="00B0F0"/>
              </a:solidFill>
              <a:latin typeface="Times New Roman" pitchFamily="18" charset="0"/>
              <a:cs typeface="Times New Roman" pitchFamily="18" charset="0"/>
            </a:endParaRPr>
          </a:p>
          <a:p>
            <a:pPr marL="0" indent="0" eaLnBrk="1" hangingPunct="1">
              <a:buFont typeface="Wingdings 2" pitchFamily="18" charset="2"/>
              <a:buNone/>
              <a:defRPr/>
            </a:pPr>
            <a:r>
              <a:rPr lang="pt-BR" dirty="0">
                <a:latin typeface="Times New Roman" pitchFamily="18" charset="0"/>
                <a:cs typeface="Times New Roman" pitchFamily="18" charset="0"/>
              </a:rPr>
              <a:t>	</a:t>
            </a:r>
            <a:r>
              <a:rPr lang="pt-BR" dirty="0">
                <a:solidFill>
                  <a:srgbClr val="FF0000"/>
                </a:solidFill>
                <a:latin typeface="Times New Roman" pitchFamily="18" charset="0"/>
                <a:cs typeface="Times New Roman" pitchFamily="18" charset="0"/>
              </a:rPr>
              <a:t> &gt; </a:t>
            </a:r>
            <a:r>
              <a:rPr lang="pt-BR" dirty="0" err="1">
                <a:solidFill>
                  <a:srgbClr val="FF0000"/>
                </a:solidFill>
                <a:latin typeface="Times New Roman" pitchFamily="18" charset="0"/>
                <a:cs typeface="Times New Roman" pitchFamily="18" charset="0"/>
              </a:rPr>
              <a:t>operative</a:t>
            </a:r>
            <a:r>
              <a:rPr lang="pt-BR" dirty="0">
                <a:solidFill>
                  <a:srgbClr val="FF0000"/>
                </a:solidFill>
                <a:latin typeface="Times New Roman" pitchFamily="18" charset="0"/>
                <a:cs typeface="Times New Roman" pitchFamily="18" charset="0"/>
              </a:rPr>
              <a:t> time</a:t>
            </a:r>
          </a:p>
        </p:txBody>
      </p:sp>
      <p:pic>
        <p:nvPicPr>
          <p:cNvPr id="32772" name="Picture 2"/>
          <p:cNvPicPr>
            <a:picLocks noChangeAspect="1" noChangeArrowheads="1"/>
          </p:cNvPicPr>
          <p:nvPr/>
        </p:nvPicPr>
        <p:blipFill>
          <a:blip r:embed="rId2"/>
          <a:srcRect/>
          <a:stretch>
            <a:fillRect/>
          </a:stretch>
        </p:blipFill>
        <p:spPr bwMode="auto">
          <a:xfrm>
            <a:off x="957263" y="836613"/>
            <a:ext cx="7229475"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ítulo 1"/>
          <p:cNvSpPr>
            <a:spLocks noGrp="1"/>
          </p:cNvSpPr>
          <p:nvPr>
            <p:ph type="title"/>
          </p:nvPr>
        </p:nvSpPr>
        <p:spPr>
          <a:xfrm>
            <a:off x="2693988" y="1716088"/>
            <a:ext cx="3756025" cy="260350"/>
          </a:xfrm>
        </p:spPr>
        <p:txBody>
          <a:bodyPr/>
          <a:lstStyle/>
          <a:p>
            <a:pPr algn="ctr" eaLnBrk="1" hangingPunct="1"/>
            <a:r>
              <a:rPr lang="pt-BR" altLang="pt-BR" sz="1400" smtClean="0"/>
              <a:t>Choi et al. J Surg Oncol 2013</a:t>
            </a:r>
          </a:p>
        </p:txBody>
      </p:sp>
      <p:sp>
        <p:nvSpPr>
          <p:cNvPr id="33795" name="Espaço Reservado para Conteúdo 2"/>
          <p:cNvSpPr>
            <a:spLocks noGrp="1"/>
          </p:cNvSpPr>
          <p:nvPr>
            <p:ph idx="1"/>
          </p:nvPr>
        </p:nvSpPr>
        <p:spPr>
          <a:xfrm>
            <a:off x="457200" y="2205038"/>
            <a:ext cx="8229600" cy="647700"/>
          </a:xfrm>
        </p:spPr>
        <p:txBody>
          <a:bodyPr/>
          <a:lstStyle/>
          <a:p>
            <a:pPr eaLnBrk="1" hangingPunct="1"/>
            <a:r>
              <a:rPr lang="pt-BR" altLang="pt-BR" smtClean="0">
                <a:latin typeface="Times New Roman" pitchFamily="18" charset="0"/>
                <a:cs typeface="Times New Roman" pitchFamily="18" charset="0"/>
              </a:rPr>
              <a:t>10 studies (1 RCT / 9 cohort – 1819 pts)</a:t>
            </a:r>
          </a:p>
        </p:txBody>
      </p:sp>
      <p:pic>
        <p:nvPicPr>
          <p:cNvPr id="33796" name="Picture 2"/>
          <p:cNvPicPr>
            <a:picLocks noChangeAspect="1" noChangeArrowheads="1"/>
          </p:cNvPicPr>
          <p:nvPr/>
        </p:nvPicPr>
        <p:blipFill>
          <a:blip r:embed="rId2"/>
          <a:srcRect/>
          <a:stretch>
            <a:fillRect/>
          </a:stretch>
        </p:blipFill>
        <p:spPr bwMode="auto">
          <a:xfrm>
            <a:off x="728663" y="908050"/>
            <a:ext cx="7686675" cy="819150"/>
          </a:xfrm>
          <a:prstGeom prst="rect">
            <a:avLst/>
          </a:prstGeom>
          <a:noFill/>
          <a:ln w="9525">
            <a:noFill/>
            <a:miter lim="800000"/>
            <a:headEnd/>
            <a:tailEnd/>
          </a:ln>
        </p:spPr>
      </p:pic>
      <p:pic>
        <p:nvPicPr>
          <p:cNvPr id="33797" name="Picture 4"/>
          <p:cNvPicPr>
            <a:picLocks noChangeAspect="1" noChangeArrowheads="1"/>
          </p:cNvPicPr>
          <p:nvPr/>
        </p:nvPicPr>
        <p:blipFill>
          <a:blip r:embed="rId3"/>
          <a:srcRect/>
          <a:stretch>
            <a:fillRect/>
          </a:stretch>
        </p:blipFill>
        <p:spPr bwMode="auto">
          <a:xfrm>
            <a:off x="1465263" y="2852738"/>
            <a:ext cx="6213475" cy="370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ítulo 1"/>
          <p:cNvSpPr>
            <a:spLocks noGrp="1"/>
          </p:cNvSpPr>
          <p:nvPr>
            <p:ph type="title"/>
          </p:nvPr>
        </p:nvSpPr>
        <p:spPr>
          <a:xfrm>
            <a:off x="457200" y="704850"/>
            <a:ext cx="8229600" cy="795338"/>
          </a:xfrm>
        </p:spPr>
        <p:txBody>
          <a:bodyPr/>
          <a:lstStyle/>
          <a:p>
            <a:r>
              <a:rPr lang="pt-BR" altLang="pt-BR" smtClean="0"/>
              <a:t>LOADING... LOGICA TRIAL</a:t>
            </a:r>
          </a:p>
        </p:txBody>
      </p:sp>
      <p:sp>
        <p:nvSpPr>
          <p:cNvPr id="34819" name="Espaço Reservado para Conteúdo 2"/>
          <p:cNvSpPr>
            <a:spLocks noGrp="1"/>
          </p:cNvSpPr>
          <p:nvPr>
            <p:ph idx="1"/>
          </p:nvPr>
        </p:nvSpPr>
        <p:spPr>
          <a:xfrm>
            <a:off x="285750" y="2714625"/>
            <a:ext cx="4114800" cy="2714625"/>
          </a:xfrm>
        </p:spPr>
        <p:txBody>
          <a:bodyPr/>
          <a:lstStyle/>
          <a:p>
            <a:r>
              <a:rPr lang="pt-BR" altLang="pt-BR" smtClean="0">
                <a:latin typeface="Times New Roman" pitchFamily="18" charset="0"/>
                <a:cs typeface="Times New Roman" pitchFamily="18" charset="0"/>
              </a:rPr>
              <a:t>10 hospitals</a:t>
            </a:r>
          </a:p>
          <a:p>
            <a:pPr>
              <a:buFont typeface="Wingdings 2" pitchFamily="18" charset="2"/>
              <a:buNone/>
            </a:pPr>
            <a:endParaRPr lang="pt-BR" altLang="pt-BR" smtClean="0">
              <a:latin typeface="Times New Roman" pitchFamily="18" charset="0"/>
              <a:cs typeface="Times New Roman" pitchFamily="18" charset="0"/>
            </a:endParaRPr>
          </a:p>
          <a:p>
            <a:r>
              <a:rPr lang="pt-BR" altLang="pt-BR" smtClean="0">
                <a:latin typeface="Times New Roman" pitchFamily="18" charset="0"/>
                <a:cs typeface="Times New Roman" pitchFamily="18" charset="0"/>
              </a:rPr>
              <a:t>210 patients</a:t>
            </a:r>
          </a:p>
          <a:p>
            <a:pPr>
              <a:buFont typeface="Wingdings 2" pitchFamily="18" charset="2"/>
              <a:buNone/>
            </a:pPr>
            <a:endParaRPr lang="pt-BR" altLang="pt-BR" smtClean="0">
              <a:latin typeface="Times New Roman" pitchFamily="18" charset="0"/>
              <a:cs typeface="Times New Roman" pitchFamily="18" charset="0"/>
            </a:endParaRPr>
          </a:p>
          <a:p>
            <a:r>
              <a:rPr lang="pt-BR" altLang="pt-BR" smtClean="0">
                <a:latin typeface="Times New Roman" pitchFamily="18" charset="0"/>
                <a:cs typeface="Times New Roman" pitchFamily="18" charset="0"/>
              </a:rPr>
              <a:t>cT1-cT4a / NO-N3b / MO</a:t>
            </a:r>
          </a:p>
        </p:txBody>
      </p:sp>
      <p:pic>
        <p:nvPicPr>
          <p:cNvPr id="34820" name="Picture 2"/>
          <p:cNvPicPr>
            <a:picLocks noChangeAspect="1" noChangeArrowheads="1"/>
          </p:cNvPicPr>
          <p:nvPr/>
        </p:nvPicPr>
        <p:blipFill>
          <a:blip r:embed="rId2"/>
          <a:srcRect/>
          <a:stretch>
            <a:fillRect/>
          </a:stretch>
        </p:blipFill>
        <p:spPr bwMode="auto">
          <a:xfrm>
            <a:off x="4857750" y="2000250"/>
            <a:ext cx="3689350" cy="4281488"/>
          </a:xfrm>
          <a:prstGeom prst="rect">
            <a:avLst/>
          </a:prstGeom>
          <a:noFill/>
          <a:ln w="9525">
            <a:noFill/>
            <a:miter lim="800000"/>
            <a:headEnd/>
            <a:tailEnd/>
          </a:ln>
        </p:spPr>
      </p:pic>
      <p:sp>
        <p:nvSpPr>
          <p:cNvPr id="34821" name="AutoShape 4" descr="Resultado de imagem para bandeira da holanda"/>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pt-BR" altLang="pt-BR"/>
          </a:p>
        </p:txBody>
      </p:sp>
      <p:pic>
        <p:nvPicPr>
          <p:cNvPr id="34822" name="Picture 6" descr="C:\Users\oem\Desktop\holanda 2.jpg"/>
          <p:cNvPicPr>
            <a:picLocks noChangeAspect="1" noChangeArrowheads="1"/>
          </p:cNvPicPr>
          <p:nvPr/>
        </p:nvPicPr>
        <p:blipFill>
          <a:blip r:embed="rId3"/>
          <a:srcRect/>
          <a:stretch>
            <a:fillRect/>
          </a:stretch>
        </p:blipFill>
        <p:spPr bwMode="auto">
          <a:xfrm>
            <a:off x="7500938" y="857250"/>
            <a:ext cx="1000125" cy="671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ítulo 1"/>
          <p:cNvSpPr>
            <a:spLocks noGrp="1"/>
          </p:cNvSpPr>
          <p:nvPr>
            <p:ph type="title"/>
          </p:nvPr>
        </p:nvSpPr>
        <p:spPr>
          <a:xfrm>
            <a:off x="1357313" y="785813"/>
            <a:ext cx="5943600" cy="708025"/>
          </a:xfrm>
        </p:spPr>
        <p:txBody>
          <a:bodyPr/>
          <a:lstStyle/>
          <a:p>
            <a:pPr algn="ctr" eaLnBrk="1" hangingPunct="1"/>
            <a:r>
              <a:rPr lang="pt-BR" altLang="pt-BR" b="1" smtClean="0"/>
              <a:t>CONCLUSIONS</a:t>
            </a:r>
          </a:p>
        </p:txBody>
      </p:sp>
      <p:sp>
        <p:nvSpPr>
          <p:cNvPr id="21507" name="Espaço Reservado para Conteúdo 2">
            <a:extLst>
              <a:ext uri="{FF2B5EF4-FFF2-40B4-BE49-F238E27FC236}">
                <a16:creationId xmlns:a16="http://schemas.microsoft.com/office/drawing/2014/main" xmlns="" id="{98D467D0-5129-44E8-8F4A-C60A5ABC8EB6}"/>
              </a:ext>
            </a:extLst>
          </p:cNvPr>
          <p:cNvSpPr>
            <a:spLocks noGrp="1"/>
          </p:cNvSpPr>
          <p:nvPr>
            <p:ph idx="1"/>
          </p:nvPr>
        </p:nvSpPr>
        <p:spPr>
          <a:xfrm>
            <a:off x="250825" y="1628775"/>
            <a:ext cx="8642350" cy="4895850"/>
          </a:xfrm>
        </p:spPr>
        <p:txBody>
          <a:bodyPr/>
          <a:lstStyle/>
          <a:p>
            <a:pPr eaLnBrk="1" hangingPunct="1">
              <a:defRPr/>
            </a:pPr>
            <a:r>
              <a:rPr lang="pt-BR" dirty="0">
                <a:latin typeface="Times New Roman" pitchFamily="18" charset="0"/>
                <a:cs typeface="Times New Roman" pitchFamily="18" charset="0"/>
              </a:rPr>
              <a:t>VLP </a:t>
            </a:r>
            <a:r>
              <a:rPr lang="pt-BR" dirty="0" err="1">
                <a:latin typeface="Times New Roman" pitchFamily="18" charset="0"/>
                <a:cs typeface="Times New Roman" pitchFamily="18" charset="0"/>
              </a:rPr>
              <a:t>Gastrectomy</a:t>
            </a:r>
            <a:r>
              <a:rPr lang="pt-BR" dirty="0">
                <a:latin typeface="Times New Roman" pitchFamily="18" charset="0"/>
                <a:cs typeface="Times New Roman" pitchFamily="18" charset="0"/>
              </a:rPr>
              <a:t> shows </a:t>
            </a:r>
            <a:r>
              <a:rPr lang="pt-BR" dirty="0" err="1">
                <a:latin typeface="Times New Roman" pitchFamily="18" charset="0"/>
                <a:cs typeface="Times New Roman" pitchFamily="18" charset="0"/>
              </a:rPr>
              <a:t>better</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results</a:t>
            </a:r>
            <a:r>
              <a:rPr lang="pt-BR" dirty="0">
                <a:latin typeface="Times New Roman" pitchFamily="18" charset="0"/>
                <a:cs typeface="Times New Roman" pitchFamily="18" charset="0"/>
              </a:rPr>
              <a:t> in </a:t>
            </a:r>
            <a:r>
              <a:rPr lang="pt-BR" dirty="0" err="1">
                <a:latin typeface="Times New Roman" pitchFamily="18" charset="0"/>
                <a:cs typeface="Times New Roman" pitchFamily="18" charset="0"/>
              </a:rPr>
              <a:t>the</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immediate</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postoperative</a:t>
            </a:r>
            <a:r>
              <a:rPr lang="pt-BR" dirty="0">
                <a:latin typeface="Times New Roman" pitchFamily="18" charset="0"/>
                <a:cs typeface="Times New Roman" pitchFamily="18" charset="0"/>
              </a:rPr>
              <a:t> time (JCOG 0912 / JLSSG 0901 / KLASS I / KLASS 2)</a:t>
            </a:r>
          </a:p>
          <a:p>
            <a:pPr marL="0" indent="0" eaLnBrk="1" hangingPunct="1">
              <a:buFont typeface="Wingdings 2" pitchFamily="18" charset="2"/>
              <a:buNone/>
              <a:defRPr/>
            </a:pPr>
            <a:endParaRPr lang="pt-BR" dirty="0">
              <a:latin typeface="Times New Roman" pitchFamily="18" charset="0"/>
              <a:cs typeface="Times New Roman" pitchFamily="18" charset="0"/>
            </a:endParaRPr>
          </a:p>
          <a:p>
            <a:pPr eaLnBrk="1" hangingPunct="1">
              <a:defRPr/>
            </a:pPr>
            <a:r>
              <a:rPr lang="pt-BR" dirty="0" err="1">
                <a:latin typeface="Times New Roman" pitchFamily="18" charset="0"/>
                <a:cs typeface="Times New Roman" pitchFamily="18" charset="0"/>
              </a:rPr>
              <a:t>Requires</a:t>
            </a:r>
            <a:r>
              <a:rPr lang="pt-BR" dirty="0">
                <a:latin typeface="Times New Roman" pitchFamily="18" charset="0"/>
                <a:cs typeface="Times New Roman" pitchFamily="18" charset="0"/>
              </a:rPr>
              <a:t> a </a:t>
            </a:r>
            <a:r>
              <a:rPr lang="pt-BR" dirty="0" err="1">
                <a:latin typeface="Times New Roman" pitchFamily="18" charset="0"/>
                <a:cs typeface="Times New Roman" pitchFamily="18" charset="0"/>
              </a:rPr>
              <a:t>learning</a:t>
            </a:r>
            <a:r>
              <a:rPr lang="pt-BR" dirty="0">
                <a:latin typeface="Times New Roman" pitchFamily="18" charset="0"/>
                <a:cs typeface="Times New Roman" pitchFamily="18" charset="0"/>
              </a:rPr>
              <a:t> curve </a:t>
            </a:r>
            <a:r>
              <a:rPr lang="pt-BR" dirty="0" err="1">
                <a:latin typeface="Times New Roman" pitchFamily="18" charset="0"/>
                <a:cs typeface="Times New Roman" pitchFamily="18" charset="0"/>
              </a:rPr>
              <a:t>and</a:t>
            </a:r>
            <a:r>
              <a:rPr lang="pt-BR" dirty="0">
                <a:latin typeface="Times New Roman" pitchFamily="18" charset="0"/>
                <a:cs typeface="Times New Roman" pitchFamily="18" charset="0"/>
              </a:rPr>
              <a:t> </a:t>
            </a:r>
            <a:r>
              <a:rPr lang="pt-BR" sz="2400" dirty="0" err="1">
                <a:latin typeface="Times New Roman" pitchFamily="18" charset="0"/>
                <a:cs typeface="Times New Roman" pitchFamily="18" charset="0"/>
              </a:rPr>
              <a:t>thorough</a:t>
            </a:r>
            <a:r>
              <a:rPr lang="pt-BR" sz="2400" dirty="0">
                <a:latin typeface="Times New Roman" pitchFamily="18" charset="0"/>
                <a:cs typeface="Times New Roman" pitchFamily="18" charset="0"/>
              </a:rPr>
              <a:t> </a:t>
            </a:r>
            <a:r>
              <a:rPr lang="pt-BR" sz="2400" dirty="0" err="1">
                <a:latin typeface="Times New Roman" pitchFamily="18" charset="0"/>
                <a:cs typeface="Times New Roman" pitchFamily="18" charset="0"/>
              </a:rPr>
              <a:t>technique</a:t>
            </a:r>
            <a:endParaRPr lang="pt-BR" sz="2400" dirty="0">
              <a:latin typeface="Times New Roman" pitchFamily="18" charset="0"/>
              <a:cs typeface="Times New Roman" pitchFamily="18" charset="0"/>
            </a:endParaRPr>
          </a:p>
          <a:p>
            <a:pPr marL="0" indent="0" eaLnBrk="1" hangingPunct="1">
              <a:buFont typeface="Wingdings 2" pitchFamily="18" charset="2"/>
              <a:buNone/>
              <a:defRPr/>
            </a:pPr>
            <a:endParaRPr lang="pt-BR" dirty="0">
              <a:latin typeface="Times New Roman" pitchFamily="18" charset="0"/>
              <a:cs typeface="Times New Roman" pitchFamily="18" charset="0"/>
            </a:endParaRPr>
          </a:p>
          <a:p>
            <a:pPr eaLnBrk="1" hangingPunct="1">
              <a:defRPr/>
            </a:pPr>
            <a:r>
              <a:rPr lang="pt-BR" dirty="0" err="1">
                <a:latin typeface="Times New Roman" pitchFamily="18" charset="0"/>
                <a:cs typeface="Times New Roman" pitchFamily="18" charset="0"/>
              </a:rPr>
              <a:t>Long-term</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results</a:t>
            </a:r>
            <a:r>
              <a:rPr lang="pt-BR" dirty="0">
                <a:latin typeface="Times New Roman" pitchFamily="18" charset="0"/>
                <a:cs typeface="Times New Roman" pitchFamily="18" charset="0"/>
              </a:rPr>
              <a:t> </a:t>
            </a:r>
            <a:r>
              <a:rPr lang="pt-BR" dirty="0" err="1">
                <a:latin typeface="Times New Roman" pitchFamily="18" charset="0"/>
                <a:cs typeface="Times New Roman" pitchFamily="18" charset="0"/>
              </a:rPr>
              <a:t>seem</a:t>
            </a:r>
            <a:r>
              <a:rPr lang="pt-BR" dirty="0">
                <a:latin typeface="Times New Roman" pitchFamily="18" charset="0"/>
                <a:cs typeface="Times New Roman" pitchFamily="18" charset="0"/>
              </a:rPr>
              <a:t> to be </a:t>
            </a:r>
            <a:r>
              <a:rPr lang="pt-BR" dirty="0" err="1">
                <a:latin typeface="Times New Roman" pitchFamily="18" charset="0"/>
                <a:cs typeface="Times New Roman" pitchFamily="18" charset="0"/>
              </a:rPr>
              <a:t>equivalent</a:t>
            </a:r>
            <a:r>
              <a:rPr lang="pt-BR" dirty="0">
                <a:latin typeface="Times New Roman" pitchFamily="18" charset="0"/>
                <a:cs typeface="Times New Roman" pitchFamily="18" charset="0"/>
              </a:rPr>
              <a:t> to the open </a:t>
            </a:r>
            <a:r>
              <a:rPr lang="pt-BR" dirty="0" err="1" smtClean="0">
                <a:latin typeface="Times New Roman" pitchFamily="18" charset="0"/>
                <a:cs typeface="Times New Roman" pitchFamily="18" charset="0"/>
              </a:rPr>
              <a:t>gastrectomy</a:t>
            </a:r>
            <a:endParaRPr lang="pt-BR" dirty="0" smtClean="0">
              <a:latin typeface="Times New Roman" pitchFamily="18" charset="0"/>
              <a:cs typeface="Times New Roman" pitchFamily="18" charset="0"/>
            </a:endParaRPr>
          </a:p>
          <a:p>
            <a:pPr marL="0" indent="0" eaLnBrk="1" hangingPunct="1">
              <a:buFont typeface="Wingdings 2" pitchFamily="18" charset="2"/>
              <a:buNone/>
              <a:defRPr/>
            </a:pPr>
            <a:endParaRPr lang="pt-BR" dirty="0">
              <a:latin typeface="Times New Roman" pitchFamily="18" charset="0"/>
              <a:cs typeface="Times New Roman" pitchFamily="18" charset="0"/>
            </a:endParaRPr>
          </a:p>
          <a:p>
            <a:pPr eaLnBrk="1" hangingPunct="1">
              <a:defRPr/>
            </a:pPr>
            <a:r>
              <a:rPr lang="pt-BR" dirty="0" err="1" smtClean="0">
                <a:latin typeface="Times New Roman" pitchFamily="18" charset="0"/>
                <a:cs typeface="Times New Roman" pitchFamily="18" charset="0"/>
              </a:rPr>
              <a:t>Should</a:t>
            </a:r>
            <a:r>
              <a:rPr lang="pt-BR" dirty="0" smtClean="0">
                <a:latin typeface="Times New Roman" pitchFamily="18" charset="0"/>
                <a:cs typeface="Times New Roman" pitchFamily="18" charset="0"/>
              </a:rPr>
              <a:t> </a:t>
            </a:r>
            <a:r>
              <a:rPr lang="pt-BR" dirty="0" err="1" smtClean="0">
                <a:latin typeface="Times New Roman" pitchFamily="18" charset="0"/>
                <a:cs typeface="Times New Roman" pitchFamily="18" charset="0"/>
              </a:rPr>
              <a:t>we</a:t>
            </a:r>
            <a:r>
              <a:rPr lang="pt-BR" dirty="0" smtClean="0">
                <a:latin typeface="Times New Roman" pitchFamily="18" charset="0"/>
                <a:cs typeface="Times New Roman" pitchFamily="18" charset="0"/>
              </a:rPr>
              <a:t> </a:t>
            </a:r>
            <a:r>
              <a:rPr lang="pt-BR" dirty="0" err="1">
                <a:latin typeface="Times New Roman" pitchFamily="18" charset="0"/>
                <a:cs typeface="Times New Roman" pitchFamily="18" charset="0"/>
              </a:rPr>
              <a:t>wait</a:t>
            </a:r>
            <a:r>
              <a:rPr lang="pt-BR" dirty="0">
                <a:latin typeface="Times New Roman" pitchFamily="18" charset="0"/>
                <a:cs typeface="Times New Roman" pitchFamily="18" charset="0"/>
              </a:rPr>
              <a:t> for the </a:t>
            </a:r>
            <a:r>
              <a:rPr lang="pt-BR" dirty="0" err="1" smtClean="0">
                <a:latin typeface="Times New Roman" pitchFamily="18" charset="0"/>
                <a:cs typeface="Times New Roman" pitchFamily="18" charset="0"/>
              </a:rPr>
              <a:t>ongoing</a:t>
            </a:r>
            <a:r>
              <a:rPr lang="pt-BR" dirty="0" smtClean="0">
                <a:latin typeface="Times New Roman" pitchFamily="18" charset="0"/>
                <a:cs typeface="Times New Roman" pitchFamily="18" charset="0"/>
              </a:rPr>
              <a:t> </a:t>
            </a:r>
            <a:r>
              <a:rPr lang="pt-BR" dirty="0" err="1" smtClean="0">
                <a:latin typeface="Times New Roman" pitchFamily="18" charset="0"/>
                <a:cs typeface="Times New Roman" pitchFamily="18" charset="0"/>
              </a:rPr>
              <a:t>RCTs</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to define the approach as </a:t>
            </a:r>
            <a:r>
              <a:rPr lang="pt-BR" dirty="0" smtClean="0">
                <a:latin typeface="Times New Roman" pitchFamily="18" charset="0"/>
                <a:cs typeface="Times New Roman" pitchFamily="18" charset="0"/>
              </a:rPr>
              <a:t>“ </a:t>
            </a:r>
            <a:r>
              <a:rPr lang="pt-BR" b="1" i="1" dirty="0" smtClean="0">
                <a:latin typeface="Times New Roman" pitchFamily="18" charset="0"/>
                <a:cs typeface="Times New Roman" pitchFamily="18" charset="0"/>
              </a:rPr>
              <a:t>standard </a:t>
            </a:r>
            <a:r>
              <a:rPr lang="pt-BR" dirty="0" smtClean="0">
                <a:latin typeface="Times New Roman" pitchFamily="18" charset="0"/>
                <a:cs typeface="Times New Roman" pitchFamily="18" charset="0"/>
              </a:rPr>
              <a:t>” </a:t>
            </a:r>
            <a:r>
              <a:rPr lang="pt-BR" dirty="0">
                <a:latin typeface="Times New Roman" pitchFamily="18" charset="0"/>
                <a:cs typeface="Times New Roman" pitchFamily="18" charset="0"/>
              </a:rPr>
              <a:t>for </a:t>
            </a:r>
            <a:r>
              <a:rPr lang="pt-BR" dirty="0" err="1">
                <a:latin typeface="Times New Roman" pitchFamily="18" charset="0"/>
                <a:cs typeface="Times New Roman" pitchFamily="18" charset="0"/>
              </a:rPr>
              <a:t>gastric</a:t>
            </a:r>
            <a:r>
              <a:rPr lang="pt-BR" dirty="0">
                <a:latin typeface="Times New Roman" pitchFamily="18" charset="0"/>
                <a:cs typeface="Times New Roman" pitchFamily="18" charset="0"/>
              </a:rPr>
              <a:t> </a:t>
            </a:r>
            <a:r>
              <a:rPr lang="pt-BR" dirty="0" err="1" smtClean="0">
                <a:latin typeface="Times New Roman" pitchFamily="18" charset="0"/>
                <a:cs typeface="Times New Roman" pitchFamily="18" charset="0"/>
              </a:rPr>
              <a:t>cancer</a:t>
            </a:r>
            <a:r>
              <a:rPr lang="pt-BR" dirty="0" smtClean="0">
                <a:latin typeface="Times New Roman" pitchFamily="18" charset="0"/>
                <a:cs typeface="Times New Roman" pitchFamily="18" charset="0"/>
              </a:rPr>
              <a:t>?</a:t>
            </a:r>
            <a:endParaRPr lang="pt-BR" dirty="0">
              <a:latin typeface="Times New Roman" pitchFamily="18" charset="0"/>
              <a:cs typeface="Times New Roman" pitchFamily="18" charset="0"/>
            </a:endParaRPr>
          </a:p>
        </p:txBody>
      </p:sp>
      <p:pic>
        <p:nvPicPr>
          <p:cNvPr id="35844" name="Picture 2"/>
          <p:cNvPicPr>
            <a:picLocks noChangeAspect="1" noChangeArrowheads="1"/>
          </p:cNvPicPr>
          <p:nvPr/>
        </p:nvPicPr>
        <p:blipFill>
          <a:blip r:embed="rId2"/>
          <a:srcRect/>
          <a:stretch>
            <a:fillRect/>
          </a:stretch>
        </p:blipFill>
        <p:spPr bwMode="auto">
          <a:xfrm>
            <a:off x="2627313" y="4867275"/>
            <a:ext cx="663575" cy="441325"/>
          </a:xfrm>
          <a:prstGeom prst="rect">
            <a:avLst/>
          </a:prstGeom>
          <a:noFill/>
          <a:ln w="9525">
            <a:noFill/>
            <a:miter lim="800000"/>
            <a:headEnd/>
            <a:tailEnd/>
          </a:ln>
        </p:spPr>
      </p:pic>
      <p:pic>
        <p:nvPicPr>
          <p:cNvPr id="35845" name="Picture 3"/>
          <p:cNvPicPr>
            <a:picLocks noChangeAspect="1" noChangeArrowheads="1"/>
          </p:cNvPicPr>
          <p:nvPr/>
        </p:nvPicPr>
        <p:blipFill>
          <a:blip r:embed="rId3"/>
          <a:srcRect/>
          <a:stretch>
            <a:fillRect/>
          </a:stretch>
        </p:blipFill>
        <p:spPr bwMode="auto">
          <a:xfrm>
            <a:off x="3563938" y="4868863"/>
            <a:ext cx="690562" cy="458787"/>
          </a:xfrm>
          <a:prstGeom prst="rect">
            <a:avLst/>
          </a:prstGeom>
          <a:noFill/>
          <a:ln w="9525">
            <a:noFill/>
            <a:miter lim="800000"/>
            <a:headEnd/>
            <a:tailEnd/>
          </a:ln>
        </p:spPr>
      </p:pic>
      <p:pic>
        <p:nvPicPr>
          <p:cNvPr id="35846" name="Picture 8"/>
          <p:cNvPicPr>
            <a:picLocks noChangeAspect="1" noChangeArrowheads="1"/>
          </p:cNvPicPr>
          <p:nvPr/>
        </p:nvPicPr>
        <p:blipFill>
          <a:blip r:embed="rId4"/>
          <a:srcRect/>
          <a:stretch>
            <a:fillRect/>
          </a:stretch>
        </p:blipFill>
        <p:spPr bwMode="auto">
          <a:xfrm>
            <a:off x="4573588" y="4867275"/>
            <a:ext cx="665162" cy="44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ítulo 1"/>
          <p:cNvSpPr>
            <a:spLocks noGrp="1"/>
          </p:cNvSpPr>
          <p:nvPr>
            <p:ph type="title"/>
          </p:nvPr>
        </p:nvSpPr>
        <p:spPr>
          <a:xfrm>
            <a:off x="285750" y="704850"/>
            <a:ext cx="8643938" cy="723900"/>
          </a:xfrm>
        </p:spPr>
        <p:txBody>
          <a:bodyPr/>
          <a:lstStyle/>
          <a:p>
            <a:r>
              <a:rPr lang="pt-BR" altLang="pt-BR" sz="3600" b="1" smtClean="0"/>
              <a:t>I BELIEVE IN LAPAROSCOPIC GASTRECTOMY!</a:t>
            </a:r>
          </a:p>
        </p:txBody>
      </p:sp>
      <p:pic>
        <p:nvPicPr>
          <p:cNvPr id="36867" name="Espaço Reservado para Conteúdo 3" descr="FAMÍLIA PLURAL.jpg"/>
          <p:cNvPicPr>
            <a:picLocks noGrp="1" noChangeAspect="1" noChangeArrowheads="1"/>
          </p:cNvPicPr>
          <p:nvPr>
            <p:ph idx="1"/>
          </p:nvPr>
        </p:nvPicPr>
        <p:blipFill>
          <a:blip r:embed="rId2"/>
          <a:srcRect/>
          <a:stretch>
            <a:fillRect/>
          </a:stretch>
        </p:blipFill>
        <p:spPr>
          <a:xfrm>
            <a:off x="285750" y="1628775"/>
            <a:ext cx="3765550" cy="5021263"/>
          </a:xfrm>
        </p:spPr>
      </p:pic>
      <p:pic>
        <p:nvPicPr>
          <p:cNvPr id="36868" name="Imagem 1"/>
          <p:cNvPicPr>
            <a:picLocks noChangeAspect="1"/>
          </p:cNvPicPr>
          <p:nvPr/>
        </p:nvPicPr>
        <p:blipFill>
          <a:blip r:embed="rId3"/>
          <a:srcRect/>
          <a:stretch>
            <a:fillRect/>
          </a:stretch>
        </p:blipFill>
        <p:spPr bwMode="auto">
          <a:xfrm>
            <a:off x="4608513" y="1625600"/>
            <a:ext cx="1673225" cy="2232025"/>
          </a:xfrm>
          <a:prstGeom prst="rect">
            <a:avLst/>
          </a:prstGeom>
          <a:noFill/>
          <a:ln w="9525">
            <a:noFill/>
            <a:miter lim="800000"/>
            <a:headEnd/>
            <a:tailEnd/>
          </a:ln>
        </p:spPr>
      </p:pic>
      <p:pic>
        <p:nvPicPr>
          <p:cNvPr id="36869" name="Imagem 2"/>
          <p:cNvPicPr>
            <a:picLocks noChangeAspect="1"/>
          </p:cNvPicPr>
          <p:nvPr/>
        </p:nvPicPr>
        <p:blipFill>
          <a:blip r:embed="rId4"/>
          <a:srcRect/>
          <a:stretch>
            <a:fillRect/>
          </a:stretch>
        </p:blipFill>
        <p:spPr bwMode="auto">
          <a:xfrm>
            <a:off x="4471988" y="4513263"/>
            <a:ext cx="4356100" cy="2011362"/>
          </a:xfrm>
          <a:prstGeom prst="rect">
            <a:avLst/>
          </a:prstGeom>
          <a:noFill/>
          <a:ln w="9525">
            <a:noFill/>
            <a:miter lim="800000"/>
            <a:headEnd/>
            <a:tailEnd/>
          </a:ln>
        </p:spPr>
      </p:pic>
      <p:pic>
        <p:nvPicPr>
          <p:cNvPr id="36870" name="Imagem 3"/>
          <p:cNvPicPr>
            <a:picLocks noChangeAspect="1"/>
          </p:cNvPicPr>
          <p:nvPr/>
        </p:nvPicPr>
        <p:blipFill>
          <a:blip r:embed="rId5"/>
          <a:srcRect/>
          <a:stretch>
            <a:fillRect/>
          </a:stretch>
        </p:blipFill>
        <p:spPr bwMode="auto">
          <a:xfrm>
            <a:off x="6650038" y="1965325"/>
            <a:ext cx="2279650" cy="227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EB404B41-97D4-48C9-AEF0-5E8C4E44F251}"/>
              </a:ext>
            </a:extLst>
          </p:cNvPr>
          <p:cNvSpPr>
            <a:spLocks noGrp="1"/>
          </p:cNvSpPr>
          <p:nvPr>
            <p:ph type="title"/>
          </p:nvPr>
        </p:nvSpPr>
        <p:spPr>
          <a:xfrm>
            <a:off x="285720" y="714356"/>
            <a:ext cx="4929222" cy="1789362"/>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algn="ctr" eaLnBrk="1" hangingPunct="1">
              <a:defRPr/>
            </a:pPr>
            <a:r>
              <a:rPr lang="pt-BR" sz="4000" b="1" dirty="0"/>
              <a:t>“LIFE IS ART... </a:t>
            </a:r>
            <a:br>
              <a:rPr lang="pt-BR" sz="4000" b="1" dirty="0"/>
            </a:br>
            <a:r>
              <a:rPr lang="pt-BR" sz="4000" b="1" dirty="0"/>
              <a:t>AS...</a:t>
            </a:r>
            <a:br>
              <a:rPr lang="pt-BR" sz="4000" b="1" dirty="0"/>
            </a:br>
            <a:r>
              <a:rPr lang="pt-BR" sz="4000" b="1" dirty="0"/>
              <a:t>SURGERY IS ART”</a:t>
            </a:r>
          </a:p>
        </p:txBody>
      </p:sp>
      <p:pic>
        <p:nvPicPr>
          <p:cNvPr id="37891" name="Picture 2"/>
          <p:cNvPicPr>
            <a:picLocks noChangeAspect="1" noChangeArrowheads="1"/>
          </p:cNvPicPr>
          <p:nvPr/>
        </p:nvPicPr>
        <p:blipFill>
          <a:blip r:embed="rId2"/>
          <a:srcRect/>
          <a:stretch>
            <a:fillRect/>
          </a:stretch>
        </p:blipFill>
        <p:spPr bwMode="auto">
          <a:xfrm>
            <a:off x="5429250" y="2286000"/>
            <a:ext cx="3303588" cy="3387725"/>
          </a:xfrm>
          <a:prstGeom prst="rect">
            <a:avLst/>
          </a:prstGeom>
          <a:noFill/>
          <a:ln w="9525">
            <a:noFill/>
            <a:miter lim="800000"/>
            <a:headEnd/>
            <a:tailEnd/>
          </a:ln>
        </p:spPr>
      </p:pic>
      <p:pic>
        <p:nvPicPr>
          <p:cNvPr id="37892" name="Picture 4" descr="Resultado de imagem para agradecimento"/>
          <p:cNvPicPr>
            <a:picLocks noChangeAspect="1" noChangeArrowheads="1"/>
          </p:cNvPicPr>
          <p:nvPr/>
        </p:nvPicPr>
        <p:blipFill>
          <a:blip r:embed="rId3"/>
          <a:srcRect/>
          <a:stretch>
            <a:fillRect/>
          </a:stretch>
        </p:blipFill>
        <p:spPr bwMode="auto">
          <a:xfrm>
            <a:off x="214313" y="2857500"/>
            <a:ext cx="4800600" cy="2233613"/>
          </a:xfrm>
          <a:prstGeom prst="rect">
            <a:avLst/>
          </a:prstGeom>
          <a:noFill/>
          <a:ln w="9525">
            <a:noFill/>
            <a:miter lim="800000"/>
            <a:headEnd/>
            <a:tailEnd/>
          </a:ln>
        </p:spPr>
      </p:pic>
      <p:sp>
        <p:nvSpPr>
          <p:cNvPr id="37893" name="CaixaDeTexto 1"/>
          <p:cNvSpPr txBox="1">
            <a:spLocks noChangeArrowheads="1"/>
          </p:cNvSpPr>
          <p:nvPr/>
        </p:nvSpPr>
        <p:spPr bwMode="auto">
          <a:xfrm>
            <a:off x="714375" y="5786438"/>
            <a:ext cx="7040563" cy="1262062"/>
          </a:xfrm>
          <a:prstGeom prst="rect">
            <a:avLst/>
          </a:prstGeom>
          <a:noFill/>
          <a:ln w="9525">
            <a:noFill/>
            <a:miter lim="800000"/>
            <a:headEnd/>
            <a:tailEnd/>
          </a:ln>
        </p:spPr>
        <p:txBody>
          <a:bodyPr>
            <a:spAutoFit/>
          </a:bodyPr>
          <a:lstStyle/>
          <a:p>
            <a:pPr eaLnBrk="1" hangingPunct="1"/>
            <a:r>
              <a:rPr lang="en-US" altLang="pt-BR" sz="2400" b="1">
                <a:solidFill>
                  <a:srgbClr val="0070C0"/>
                </a:solidFill>
              </a:rPr>
              <a:t>ANDRE_MACIEL1977</a:t>
            </a:r>
          </a:p>
          <a:p>
            <a:pPr eaLnBrk="1" hangingPunct="1"/>
            <a:r>
              <a:rPr lang="en-US" altLang="pt-BR" sz="2400" b="1">
                <a:solidFill>
                  <a:srgbClr val="0070C0"/>
                </a:solidFill>
              </a:rPr>
              <a:t>WWW.DOUTORANDREMACIEL.COM.BR</a:t>
            </a:r>
          </a:p>
          <a:p>
            <a:pPr eaLnBrk="1" hangingPunct="1"/>
            <a:endParaRPr lang="pt-BR" altLang="pt-BR" sz="2800" b="1">
              <a:solidFill>
                <a:srgbClr val="0070C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1293</TotalTime>
  <Words>846</Words>
  <Application>Microsoft Office PowerPoint</Application>
  <PresentationFormat>Apresentação na tela (4:3)</PresentationFormat>
  <Paragraphs>218</Paragraphs>
  <Slides>34</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34</vt:i4>
      </vt:variant>
    </vt:vector>
  </HeadingPairs>
  <TitlesOfParts>
    <vt:vector size="40" baseType="lpstr">
      <vt:lpstr>Arial</vt:lpstr>
      <vt:lpstr>Calibri</vt:lpstr>
      <vt:lpstr>Constantia</vt:lpstr>
      <vt:lpstr>Wingdings 2</vt:lpstr>
      <vt:lpstr>Times New Roman</vt:lpstr>
      <vt:lpstr>Fluxo</vt:lpstr>
      <vt:lpstr>Slide 1</vt:lpstr>
      <vt:lpstr>Laparoscopy in Oncology - rationale</vt:lpstr>
      <vt:lpstr>VLP Gastrectomy - Background</vt:lpstr>
      <vt:lpstr>JGCA GUIDELINES 2014</vt:lpstr>
      <vt:lpstr> RETROSPECTIVE TRIALS</vt:lpstr>
      <vt:lpstr>Slide 6</vt:lpstr>
      <vt:lpstr>Slide 7</vt:lpstr>
      <vt:lpstr> Prospective  Randomized Trials</vt:lpstr>
      <vt:lpstr>JCOG 0912 </vt:lpstr>
      <vt:lpstr>JCOG 0912 – Preliminary Results</vt:lpstr>
      <vt:lpstr>Slide 11</vt:lpstr>
      <vt:lpstr>JLSSG 0901 </vt:lpstr>
      <vt:lpstr>JLSSG 0901 </vt:lpstr>
      <vt:lpstr>KLASS 01</vt:lpstr>
      <vt:lpstr>Slide 15</vt:lpstr>
      <vt:lpstr>KLASS 02</vt:lpstr>
      <vt:lpstr>Slide 17</vt:lpstr>
      <vt:lpstr>Slide 18</vt:lpstr>
      <vt:lpstr>Slide 19</vt:lpstr>
      <vt:lpstr>KLASS 02 – Recurrence Pattern </vt:lpstr>
      <vt:lpstr>KLASS 02 – DFS </vt:lpstr>
      <vt:lpstr>CLASS 01</vt:lpstr>
      <vt:lpstr>Slide 23</vt:lpstr>
      <vt:lpstr>COACT 1001</vt:lpstr>
      <vt:lpstr>Slide 25</vt:lpstr>
      <vt:lpstr>METANALYSIS</vt:lpstr>
      <vt:lpstr>Viñuela et al. Ann Surg 2012</vt:lpstr>
      <vt:lpstr>Chen et al. WJSO 2013</vt:lpstr>
      <vt:lpstr>Wei et al. Surg Laparosc Endosc Percutan Tech 2011</vt:lpstr>
      <vt:lpstr>Choi et al. J Surg Oncol 2013</vt:lpstr>
      <vt:lpstr>LOADING... LOGICA TRIAL</vt:lpstr>
      <vt:lpstr>CONCLUSIONS</vt:lpstr>
      <vt:lpstr>I BELIEVE IN LAPAROSCOPIC GASTRECTOMY!</vt:lpstr>
      <vt:lpstr>“LIFE IS ART...  AS... SURGERY IS ART”</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 CONGRESSO INTERNACIONAL DE CÂNCER GÁSTRICO “HIGHLIGHTS”</dc:title>
  <dc:creator>DieDré</dc:creator>
  <cp:lastModifiedBy>oem</cp:lastModifiedBy>
  <cp:revision>285</cp:revision>
  <dcterms:created xsi:type="dcterms:W3CDTF">2013-07-06T20:29:15Z</dcterms:created>
  <dcterms:modified xsi:type="dcterms:W3CDTF">2020-06-17T19:42:23Z</dcterms:modified>
</cp:coreProperties>
</file>